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82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23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66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18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7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82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70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4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76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57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069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06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7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68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31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1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85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4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76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9E9-DAF4-43B5-9336-8F3B8E383D29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DAC2-84FB-41BB-AB68-D3420BA7B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36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96F8A-649A-49B8-982B-3DE4774FD83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59F1E-17C5-49A7-B9E3-1003F0D11A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0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ПОТЕНЦИАЛ электрического поля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П. 97</a:t>
            </a:r>
          </a:p>
        </p:txBody>
      </p:sp>
    </p:spTree>
    <p:extLst>
      <p:ext uri="{BB962C8B-B14F-4D97-AF65-F5344CB8AC3E}">
        <p14:creationId xmlns:p14="http://schemas.microsoft.com/office/powerpoint/2010/main" val="51422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Характеристики ЭП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011908" y="2506662"/>
                <a:ext cx="10515600" cy="4351338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ru-RU" dirty="0">
                    <a:solidFill>
                      <a:prstClr val="black"/>
                    </a:solidFill>
                  </a:rPr>
                  <a:t>Силовая 					энергетическая</a:t>
                </a:r>
              </a:p>
              <a:p>
                <a:pPr marL="0" lvl="0" indent="0">
                  <a:buNone/>
                </a:pPr>
                <a:endParaRPr lang="ru-RU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ru-RU" dirty="0">
                    <a:solidFill>
                      <a:prstClr val="black"/>
                    </a:solidFill>
                  </a:rPr>
                  <a:t>Напряженность			Потенциал (разность потенциалов) </a:t>
                </a:r>
              </a:p>
              <a:p>
                <a:pPr marL="0" lvl="0" indent="0">
                  <a:buNone/>
                </a:pPr>
                <a:r>
                  <a:rPr lang="ru-RU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Е</m:t>
                        </m:r>
                      </m:e>
                    </m:acc>
                  </m:oMath>
                </a14:m>
                <a:r>
                  <a:rPr lang="ru-RU" dirty="0">
                    <a:solidFill>
                      <a:prstClr val="black"/>
                    </a:solidFill>
                  </a:rPr>
                  <a:t>					</a:t>
                </a:r>
                <a:r>
                  <a:rPr lang="el-G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(</a:t>
                </a:r>
                <a:r>
                  <a:rPr lang="el-G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ru-RU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l-G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ru-RU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dirty="0">
                  <a:solidFill>
                    <a:prstClr val="black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11908" y="2506662"/>
                <a:ext cx="10515600" cy="4351338"/>
              </a:xfrm>
              <a:blipFill rotWithShape="0">
                <a:blip r:embed="rId2"/>
                <a:stretch>
                  <a:fillRect l="-1159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H="1">
            <a:off x="2784143" y="1378424"/>
            <a:ext cx="2088108" cy="1064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6796585" y="1323833"/>
            <a:ext cx="1897039" cy="1119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74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25872" cy="1325563"/>
          </a:xfrm>
        </p:spPr>
        <p:txBody>
          <a:bodyPr/>
          <a:lstStyle/>
          <a:p>
            <a:r>
              <a:rPr lang="ru-RU" dirty="0"/>
              <a:t>Определение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Это </a:t>
                </a:r>
                <a:r>
                  <a:rPr lang="ru-RU" dirty="0">
                    <a:solidFill>
                      <a:srgbClr val="FF0000"/>
                    </a:solidFill>
                  </a:rPr>
                  <a:t>скалярная</a:t>
                </a:r>
                <a:r>
                  <a:rPr lang="ru-RU" dirty="0"/>
                  <a:t> физ. величина, характеризующая </a:t>
                </a:r>
                <a:r>
                  <a:rPr lang="ru-RU" dirty="0">
                    <a:solidFill>
                      <a:srgbClr val="FF0000"/>
                    </a:solidFill>
                  </a:rPr>
                  <a:t>энергию</a:t>
                </a:r>
                <a:r>
                  <a:rPr lang="ru-RU" dirty="0"/>
                  <a:t> ЭП и равная отношению потенциальной энергии заряда, помещенного в точку ЭП к величине этого заряда.</a:t>
                </a:r>
              </a:p>
              <a:p>
                <a:r>
                  <a:rPr lang="el-GR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ru-RU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ru-RU" sz="4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п</m:t>
                            </m:r>
                          </m:sub>
                        </m:sSub>
                      </m:num>
                      <m:den>
                        <m: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ru-RU" b="1" dirty="0"/>
              </a:p>
              <a:p>
                <a:endParaRPr lang="ru-RU" b="1" dirty="0"/>
              </a:p>
              <a:p>
                <a:endParaRPr lang="ru-RU" b="1" dirty="0"/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1" i="1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d>
                  </m:oMath>
                </a14:m>
                <a:r>
                  <a:rPr lang="ru-RU" b="1" dirty="0"/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Дж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Кл</m:t>
                        </m:r>
                      </m:den>
                    </m:f>
                  </m:oMath>
                </a14:m>
                <a:r>
                  <a:rPr lang="ru-RU" b="1" dirty="0"/>
                  <a:t> = </a:t>
                </a:r>
                <a:r>
                  <a:rPr lang="ru-RU" b="1" dirty="0">
                    <a:solidFill>
                      <a:srgbClr val="FF0000"/>
                    </a:solidFill>
                  </a:rPr>
                  <a:t>1 В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435" t="-2241" r="-1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57851" y="4544705"/>
            <a:ext cx="738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Заряд берем с учетом знака, т. к. потенциал - скалярная физ. величина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2743200" y="4148919"/>
            <a:ext cx="1119116" cy="5804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76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Однородное ЭП</a:t>
            </a:r>
            <a:br>
              <a:rPr lang="ru-RU" b="1" u="sng" dirty="0"/>
            </a:br>
            <a:endParaRPr lang="ru-RU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31696" y="1141691"/>
                <a:ext cx="3679209" cy="5086175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4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f>
                      <m:fPr>
                        <m:ctrlPr>
                          <a:rPr lang="ru-RU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ru-RU" sz="4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п</m:t>
                            </m:r>
                          </m:sub>
                        </m:sSub>
                      </m:num>
                      <m:den>
                        <m:r>
                          <a:rPr lang="en-US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eqArr>
                          <m:eqArrPr>
                            <m:ctrlPr>
                              <a:rPr lang="ru-RU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  <m:e>
                            <m:r>
                              <a:rPr lang="en-US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</m:eqArr>
                      </m:e>
                      <m:sub>
                        <m:r>
                          <a:rPr lang="ru-RU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п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 </a:t>
                </a:r>
                <a:r>
                  <a:rPr lang="ru-RU" sz="4000" b="1" dirty="0">
                    <a:solidFill>
                      <a:schemeClr val="tx1"/>
                    </a:solidFill>
                  </a:rPr>
                  <a:t>= </a:t>
                </a:r>
                <a:r>
                  <a:rPr lang="en-US" sz="4000" b="1" dirty="0">
                    <a:solidFill>
                      <a:schemeClr val="tx1"/>
                    </a:solidFill>
                  </a:rPr>
                  <a:t>q</a:t>
                </a:r>
                <a:r>
                  <a:rPr lang="ru-RU" sz="4000" b="1" dirty="0">
                    <a:solidFill>
                      <a:schemeClr val="tx1"/>
                    </a:solidFill>
                  </a:rPr>
                  <a:t>Е</a:t>
                </a:r>
                <a:r>
                  <a:rPr lang="en-US" sz="4000" b="1" dirty="0">
                    <a:solidFill>
                      <a:schemeClr val="tx1"/>
                    </a:solidFill>
                  </a:rPr>
                  <a:t>d</a:t>
                </a:r>
                <a:endParaRPr lang="en-US" sz="4000" b="1" dirty="0">
                  <a:solidFill>
                    <a:srgbClr val="FF0000"/>
                  </a:solidFill>
                </a:endParaRPr>
              </a:p>
              <a:p>
                <a:endParaRPr lang="ru-RU" sz="4000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4000" b="1" dirty="0">
                    <a:solidFill>
                      <a:srgbClr val="FF0000"/>
                    </a:solidFill>
                  </a:rPr>
                  <a:t> = </a:t>
                </a:r>
                <a:r>
                  <a:rPr lang="ru-RU" sz="4000" b="1" dirty="0">
                    <a:solidFill>
                      <a:srgbClr val="FF0000"/>
                    </a:solidFill>
                  </a:rPr>
                  <a:t>Е</a:t>
                </a:r>
                <a:r>
                  <a:rPr lang="en-US" sz="4000" b="1" dirty="0">
                    <a:solidFill>
                      <a:srgbClr val="FF0000"/>
                    </a:solidFill>
                  </a:rPr>
                  <a:t>d</a:t>
                </a:r>
              </a:p>
              <a:p>
                <a:endParaRPr lang="ru-RU" sz="4000" b="1" dirty="0">
                  <a:solidFill>
                    <a:srgbClr val="FF0000"/>
                  </a:solidFill>
                </a:endParaRPr>
              </a:p>
              <a:p>
                <a:r>
                  <a:rPr lang="en-US" sz="3000" b="1" dirty="0">
                    <a:solidFill>
                      <a:srgbClr val="FF0000"/>
                    </a:solidFill>
                  </a:rPr>
                  <a:t>d- </a:t>
                </a:r>
                <a:r>
                  <a:rPr lang="ru-RU" sz="3000" b="1" dirty="0"/>
                  <a:t>расстояние от точки до </a:t>
                </a:r>
                <a:r>
                  <a:rPr lang="ru-RU" sz="3000" b="1" dirty="0">
                    <a:solidFill>
                      <a:srgbClr val="FF0000"/>
                    </a:solidFill>
                  </a:rPr>
                  <a:t>(-)</a:t>
                </a:r>
                <a:r>
                  <a:rPr lang="ru-RU" sz="3000" b="1" dirty="0"/>
                  <a:t> пластины</a:t>
                </a:r>
                <a:endParaRPr lang="ru-RU" sz="19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696" y="1141691"/>
                <a:ext cx="3679209" cy="5086175"/>
              </a:xfrm>
              <a:blipFill rotWithShape="0">
                <a:blip r:embed="rId2"/>
                <a:stretch>
                  <a:fillRect l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11599" t="9402" r="16301" b="17117"/>
          <a:stretch/>
        </p:blipFill>
        <p:spPr>
          <a:xfrm>
            <a:off x="5581934" y="556874"/>
            <a:ext cx="3985714" cy="4869503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7861110" y="2565779"/>
            <a:ext cx="109183" cy="1637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989928" y="3714465"/>
            <a:ext cx="109183" cy="1637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2292824"/>
            <a:ext cx="25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7974" y="3484724"/>
            <a:ext cx="306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2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970293" y="2692934"/>
            <a:ext cx="87345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138063" y="3796351"/>
            <a:ext cx="170568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26289" y="2231269"/>
            <a:ext cx="591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 </a:t>
            </a:r>
            <a:r>
              <a:rPr lang="en-US" sz="3200" b="1" baseline="-25000" dirty="0"/>
              <a:t>1</a:t>
            </a:r>
            <a:endParaRPr lang="ru-RU" sz="3200" b="1" baseline="-25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13104" y="3366527"/>
            <a:ext cx="55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d </a:t>
            </a:r>
            <a:r>
              <a:rPr lang="en-US" sz="3200" b="1" baseline="-25000" dirty="0">
                <a:solidFill>
                  <a:prstClr val="black"/>
                </a:solidFill>
              </a:rPr>
              <a:t>2</a:t>
            </a:r>
            <a:endParaRPr lang="ru-RU" sz="3200" b="1" baseline="-250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393767" y="2856988"/>
                <a:ext cx="2539889" cy="2876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b="1" dirty="0">
                    <a:solidFill>
                      <a:prstClr val="black"/>
                    </a:solidFill>
                  </a:rPr>
                  <a:t>d </a:t>
                </a:r>
                <a:r>
                  <a:rPr lang="en-US" sz="3200" b="1" baseline="-25000" dirty="0">
                    <a:solidFill>
                      <a:prstClr val="black"/>
                    </a:solidFill>
                  </a:rPr>
                  <a:t>1 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m:rPr>
                        <m:nor/>
                      </m:rPr>
                      <a:rPr lang="en-US" sz="2400" b="1" dirty="0">
                        <a:solidFill>
                          <a:prstClr val="black"/>
                        </a:solidFill>
                      </a:rPr>
                      <m:t>d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2</a:t>
                </a:r>
              </a:p>
              <a:p>
                <a:pPr lvl="0"/>
                <a:endParaRPr lang="en-US" sz="3200" b="1" baseline="-250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sz="3200" b="1" baseline="-25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2</a:t>
                </a:r>
              </a:p>
              <a:p>
                <a:pPr lvl="0"/>
                <a:endParaRPr lang="en-US" sz="3200" b="1" baseline="-250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sz="3200" b="1" dirty="0">
                    <a:solidFill>
                      <a:prstClr val="black"/>
                    </a:solidFill>
                  </a:rPr>
                  <a:t>W</a:t>
                </a:r>
                <a:r>
                  <a:rPr lang="en-US" sz="3200" b="1" baseline="-25000" dirty="0">
                    <a:solidFill>
                      <a:prstClr val="black"/>
                    </a:solidFill>
                  </a:rPr>
                  <a:t>1</a:t>
                </a:r>
                <a:r>
                  <a:rPr lang="en-US" sz="32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200" b="1" dirty="0">
                    <a:solidFill>
                      <a:prstClr val="black"/>
                    </a:solidFill>
                  </a:rPr>
                  <a:t>   W</a:t>
                </a:r>
                <a:r>
                  <a:rPr lang="en-US" sz="3200" b="1" baseline="-25000" dirty="0">
                    <a:solidFill>
                      <a:prstClr val="black"/>
                    </a:solidFill>
                  </a:rPr>
                  <a:t>2</a:t>
                </a:r>
                <a:r>
                  <a:rPr lang="en-US" sz="3200" b="1" dirty="0">
                    <a:solidFill>
                      <a:prstClr val="black"/>
                    </a:solidFill>
                  </a:rPr>
                  <a:t> </a:t>
                </a:r>
                <a:endParaRPr lang="ru-RU" sz="3200" b="1" dirty="0">
                  <a:solidFill>
                    <a:prstClr val="black"/>
                  </a:solidFill>
                </a:endParaRPr>
              </a:p>
              <a:p>
                <a:pPr lvl="0"/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3767" y="2856988"/>
                <a:ext cx="2539889" cy="2876428"/>
              </a:xfrm>
              <a:prstGeom prst="rect">
                <a:avLst/>
              </a:prstGeom>
              <a:blipFill rotWithShape="0">
                <a:blip r:embed="rId4"/>
                <a:stretch>
                  <a:fillRect l="-6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8952931" y="1690688"/>
            <a:ext cx="2383" cy="3621541"/>
          </a:xfrm>
          <a:prstGeom prst="line">
            <a:avLst/>
          </a:prstGeom>
          <a:ln w="889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334161" y="533526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400" b="1" i="1" u="sng" dirty="0">
                <a:solidFill>
                  <a:prstClr val="black"/>
                </a:solidFill>
              </a:rPr>
              <a:t>Потенциал зависит</a:t>
            </a:r>
          </a:p>
          <a:p>
            <a:pPr marL="342900" lvl="0" indent="-342900">
              <a:buFontTx/>
              <a:buAutoNum type="arabicPeriod"/>
            </a:pPr>
            <a:r>
              <a:rPr lang="ru-RU" sz="2400" b="1" i="1" dirty="0">
                <a:solidFill>
                  <a:prstClr val="black"/>
                </a:solidFill>
              </a:rPr>
              <a:t>От напряженности поля</a:t>
            </a:r>
          </a:p>
          <a:p>
            <a:pPr marL="342900" lvl="0" indent="-342900">
              <a:buFontTx/>
              <a:buAutoNum type="arabicPeriod"/>
            </a:pPr>
            <a:r>
              <a:rPr lang="ru-RU" sz="2400" b="1" i="1" dirty="0">
                <a:solidFill>
                  <a:prstClr val="black"/>
                </a:solidFill>
              </a:rPr>
              <a:t>От расстояния от точки поля до (-) пластины</a:t>
            </a:r>
          </a:p>
        </p:txBody>
      </p:sp>
    </p:spTree>
    <p:extLst>
      <p:ext uri="{BB962C8B-B14F-4D97-AF65-F5344CB8AC3E}">
        <p14:creationId xmlns:p14="http://schemas.microsoft.com/office/powerpoint/2010/main" val="387512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073" y="1315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Эквипотенциальные поверхности </a:t>
            </a:r>
            <a:br>
              <a:rPr lang="ru-RU" sz="4000" b="1" dirty="0"/>
            </a:br>
            <a:r>
              <a:rPr lang="ru-RU" sz="3600" b="1" dirty="0">
                <a:solidFill>
                  <a:srgbClr val="FF0000"/>
                </a:solidFill>
              </a:rPr>
              <a:t>– это поверхности с равными потенциалами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283" y="1320658"/>
            <a:ext cx="3556225" cy="4351338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047164" y="2333766"/>
            <a:ext cx="0" cy="3474707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95384" y="2333765"/>
            <a:ext cx="0" cy="3474707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19261" y="5671996"/>
                <a:ext cx="676788" cy="753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1</a:t>
                </a:r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61" y="5671996"/>
                <a:ext cx="676788" cy="753861"/>
              </a:xfrm>
              <a:prstGeom prst="rect">
                <a:avLst/>
              </a:prstGeom>
              <a:blipFill rotWithShape="0">
                <a:blip r:embed="rId3"/>
                <a:stretch>
                  <a:fillRect r="-9009" b="-2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623239" y="5671996"/>
                <a:ext cx="676788" cy="753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2</a:t>
                </a:r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239" y="5671996"/>
                <a:ext cx="676788" cy="753861"/>
              </a:xfrm>
              <a:prstGeom prst="rect">
                <a:avLst/>
              </a:prstGeom>
              <a:blipFill rotWithShape="0">
                <a:blip r:embed="rId4"/>
                <a:stretch>
                  <a:fillRect r="-9009" b="-2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813433" y="2318070"/>
            <a:ext cx="5748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В любой точке эквипотенциальной поверхности потенциалы равны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99411" y="5671995"/>
                <a:ext cx="1726755" cy="753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sz="3200" b="1" baseline="-25000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411" y="5671995"/>
                <a:ext cx="1726755" cy="753861"/>
              </a:xfrm>
              <a:prstGeom prst="rect">
                <a:avLst/>
              </a:prstGeom>
              <a:blipFill rotWithShape="0">
                <a:blip r:embed="rId5"/>
                <a:stretch>
                  <a:fillRect r="-2465" b="-2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2172" y="2132265"/>
            <a:ext cx="97544" cy="36762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3388" y="3625701"/>
            <a:ext cx="6051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Как связаны направление вектора напряженности и величина потенциала?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6166" y="4899546"/>
            <a:ext cx="5015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Вектор напряженности направлен в сторону убывания 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249545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54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u="sng" dirty="0"/>
              <a:t>Неоднородное ЭП</a:t>
            </a:r>
            <a:r>
              <a:rPr lang="en-US" sz="3600" u="sng" dirty="0"/>
              <a:t> (</a:t>
            </a:r>
            <a:r>
              <a:rPr lang="ru-RU" sz="3600" u="sng" dirty="0"/>
              <a:t>поле точечного заряда</a:t>
            </a:r>
            <a:r>
              <a:rPr lang="en-US" sz="3600" u="sng" dirty="0"/>
              <a:t>)</a:t>
            </a:r>
            <a:endParaRPr lang="ru-RU" sz="3600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6144676" y="-266323"/>
            <a:ext cx="3215652" cy="67112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18401" y="1325563"/>
                <a:ext cx="1992212" cy="1348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4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φ</m:t>
                      </m:r>
                      <m:r>
                        <m:rPr>
                          <m:nor/>
                        </m:rPr>
                        <a:rPr lang="ru-RU" sz="4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ru-RU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ru-RU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п</m:t>
                              </m:r>
                            </m:sub>
                          </m:sSub>
                        </m:num>
                        <m:den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01" y="1325563"/>
                <a:ext cx="1992212" cy="13487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3081" y="3207599"/>
                <a:ext cx="2028376" cy="741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81" y="3207599"/>
                <a:ext cx="2028376" cy="7412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2540" y="4482161"/>
                <a:ext cx="1566263" cy="741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40" y="4482161"/>
                <a:ext cx="1566263" cy="7412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92540" y="5445457"/>
            <a:ext cx="6557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Потенциал зависит</a:t>
            </a:r>
          </a:p>
          <a:p>
            <a:pPr marL="342900" indent="-342900">
              <a:buAutoNum type="arabicPeriod"/>
            </a:pPr>
            <a:r>
              <a:rPr lang="ru-RU" sz="2400" b="1" i="1" dirty="0"/>
              <a:t>От заряда, создающего поле</a:t>
            </a:r>
          </a:p>
          <a:p>
            <a:pPr marL="342900" indent="-342900">
              <a:buAutoNum type="arabicPeriod"/>
            </a:pPr>
            <a:r>
              <a:rPr lang="ru-RU" sz="2400" b="1" i="1" dirty="0"/>
              <a:t>От расстояния от (-) заряда до точки поля</a:t>
            </a:r>
          </a:p>
        </p:txBody>
      </p:sp>
      <p:sp>
        <p:nvSpPr>
          <p:cNvPr id="8" name="Овал 7"/>
          <p:cNvSpPr/>
          <p:nvPr/>
        </p:nvSpPr>
        <p:spPr>
          <a:xfrm>
            <a:off x="5634249" y="2117037"/>
            <a:ext cx="177421" cy="149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87922" y="2939771"/>
            <a:ext cx="177421" cy="149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693085" y="176105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6019" y="2674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9758148" y="2287815"/>
            <a:ext cx="177421" cy="149544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59993" y="2939771"/>
            <a:ext cx="188992" cy="16460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011618" y="205698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299200" y="285848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283631" y="4529674"/>
                <a:ext cx="1734770" cy="693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4000" b="1" i="0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m:rPr>
                        <m:nor/>
                      </m:rPr>
                      <a:rPr lang="el-GR" sz="4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4000" b="1" baseline="-25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631" y="4529674"/>
                <a:ext cx="1734770" cy="693716"/>
              </a:xfrm>
              <a:prstGeom prst="rect">
                <a:avLst/>
              </a:prstGeom>
              <a:blipFill rotWithShape="0">
                <a:blip r:embed="rId7"/>
                <a:stretch>
                  <a:fillRect r="-5986" b="-36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910449" y="4606026"/>
                <a:ext cx="2050240" cy="814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4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φ</m:t>
                      </m:r>
                      <m:r>
                        <m:rPr>
                          <m:nor/>
                        </m:rPr>
                        <a:rPr lang="ru-RU" sz="4800" b="1" i="0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sz="3200" b="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m:rPr>
                          <m:nor/>
                        </m:rPr>
                        <a:rPr lang="el-GR" sz="4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φ</m:t>
                      </m:r>
                      <m:r>
                        <m:rPr>
                          <m:nor/>
                        </m:rPr>
                        <a:rPr lang="ru-RU" sz="4800" b="1" i="0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lang="ru-RU" sz="4000" b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449" y="4606026"/>
                <a:ext cx="2050240" cy="81400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7532709" y="5874971"/>
            <a:ext cx="4450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C00000"/>
                </a:solidFill>
              </a:rPr>
              <a:t>Вектор напряженности направлен в сторону убывания потенциала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92301" y="3396139"/>
            <a:ext cx="186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учебнике нет</a:t>
            </a:r>
          </a:p>
        </p:txBody>
      </p:sp>
    </p:spTree>
    <p:extLst>
      <p:ext uri="{BB962C8B-B14F-4D97-AF65-F5344CB8AC3E}">
        <p14:creationId xmlns:p14="http://schemas.microsoft.com/office/powerpoint/2010/main" val="389685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975" y="7937"/>
            <a:ext cx="11075395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prstClr val="black"/>
                </a:solidFill>
              </a:rPr>
              <a:t>Эквипотенциальные поверхности поля точечного заряда</a:t>
            </a:r>
            <a:endParaRPr lang="ru-RU" sz="4000" dirty="0"/>
          </a:p>
        </p:txBody>
      </p:sp>
      <p:sp>
        <p:nvSpPr>
          <p:cNvPr id="4" name="AutoShape 2" descr="Силовые линии и эквипотенциальные поверхности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AutoShape 4" descr="Силовые линии и эквипотенциальные поверхно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Линии поля; эквипотенциальные поверхности. Электростатик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678" y="1734189"/>
            <a:ext cx="5556629" cy="453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97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lvl="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ru-RU" dirty="0"/>
                  <a:t>Разность потенциалов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4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4000" b="1" baseline="-25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a:rPr lang="ru-RU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l-GR" sz="4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4000" b="1" baseline="-25000" dirty="0">
                    <a:solidFill>
                      <a:srgbClr val="FF0000"/>
                    </a:solidFill>
                    <a:latin typeface="Calibri" panose="020F0502020204030204"/>
                    <a:ea typeface="+mn-ea"/>
                    <a:cs typeface="+mn-cs"/>
                  </a:rPr>
                  <a:t>2</a:t>
                </a:r>
                <a:br>
                  <a:rPr lang="ru-RU" sz="4000" b="1" baseline="-25000" dirty="0">
                    <a:solidFill>
                      <a:srgbClr val="FF0000"/>
                    </a:solidFill>
                    <a:latin typeface="Calibri" panose="020F0502020204030204"/>
                    <a:ea typeface="+mn-ea"/>
                    <a:cs typeface="+mn-cs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087" t="-7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10654" y="1249919"/>
                <a:ext cx="10515600" cy="5191824"/>
              </a:xfrm>
            </p:spPr>
            <p:txBody>
              <a:bodyPr>
                <a:normAutofit fontScale="92500" lnSpcReduction="20000"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FF0000"/>
                        </a:solidFill>
                      </a:rPr>
                      <m:t>A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FF0000"/>
                        </a:solidFill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𝐪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Ed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 1 – 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q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Ed</m:t>
                    </m:r>
                    <m:r>
                      <m:rPr>
                        <m:nor/>
                      </m:rPr>
                      <a:rPr lang="en-US" sz="3600" b="1" baseline="-25000" dirty="0">
                        <a:solidFill>
                          <a:srgbClr val="FF0000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 = 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q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E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 (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Ed</m:t>
                    </m:r>
                    <m:r>
                      <m:rPr>
                        <m:nor/>
                      </m:rPr>
                      <a:rPr lang="en-US" sz="3600" b="1" baseline="-25000" dirty="0">
                        <a:solidFill>
                          <a:srgbClr val="FF0000"/>
                        </a:solidFill>
                      </a:rPr>
                      <m:t> 1 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–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Ed</m:t>
                    </m:r>
                    <m:r>
                      <m:rPr>
                        <m:nor/>
                      </m:rPr>
                      <a:rPr lang="en-US" sz="3600" b="1" baseline="-25000" dirty="0">
                        <a:solidFill>
                          <a:srgbClr val="FF0000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) 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= 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q</m:t>
                    </m:r>
                    <m:r>
                      <m:rPr>
                        <m:nor/>
                      </m:rPr>
                      <a:rPr lang="en-US" sz="3600" b="1" i="0" dirty="0" smtClean="0">
                        <a:solidFill>
                          <a:srgbClr val="FF0000"/>
                        </a:solidFill>
                      </a:rPr>
                      <m:t> (</m:t>
                    </m:r>
                    <m:r>
                      <m:rPr>
                        <m:nor/>
                      </m:rPr>
                      <a:rPr lang="el-GR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3600" b="1" baseline="-25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1</m:t>
                    </m:r>
                    <m:r>
                      <a:rPr lang="ru-RU" sz="3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l-GR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3600" b="1" baseline="-25000" dirty="0">
                    <a:solidFill>
                      <a:srgbClr val="FF0000"/>
                    </a:solidFill>
                    <a:ea typeface="+mj-ea"/>
                    <a:cs typeface="+mj-cs"/>
                  </a:rPr>
                  <a:t>2</a:t>
                </a:r>
                <a:r>
                  <a:rPr lang="en-US" sz="3600" b="1" dirty="0">
                    <a:solidFill>
                      <a:srgbClr val="FF0000"/>
                    </a:solidFill>
                    <a:ea typeface="+mj-ea"/>
                    <a:cs typeface="+mj-cs"/>
                  </a:rPr>
                  <a:t>)</a:t>
                </a:r>
                <a:endParaRPr lang="ru-RU" sz="3600" b="1" dirty="0">
                  <a:solidFill>
                    <a:srgbClr val="FF0000"/>
                  </a:solidFill>
                  <a:ea typeface="+mj-ea"/>
                  <a:cs typeface="+mj-cs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dirty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l-GR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3600" b="1" baseline="-25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ru-RU" sz="3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l-GR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3600" b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3600" b="1" dirty="0">
                    <a:solidFill>
                      <a:srgbClr val="FF0000"/>
                    </a:solidFill>
                  </a:rPr>
                  <a:t>)</a:t>
                </a:r>
                <a:r>
                  <a:rPr lang="ru-RU" sz="3600" b="1" dirty="0">
                    <a:solidFill>
                      <a:srgbClr val="FF0000"/>
                    </a:solidFill>
                  </a:rPr>
                  <a:t> = </a:t>
                </a:r>
                <a:r>
                  <a:rPr lang="en-US" sz="3600" b="1" dirty="0">
                    <a:solidFill>
                      <a:srgbClr val="FF0000"/>
                    </a:solidFill>
                  </a:rPr>
                  <a:t>U</a:t>
                </a:r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endParaRPr lang="ru-RU" sz="3600" b="1" dirty="0">
                  <a:solidFill>
                    <a:srgbClr val="FF0000"/>
                  </a:solidFill>
                </a:endParaRPr>
              </a:p>
              <a:p>
                <a:pPr lvl="0"/>
                <a:r>
                  <a:rPr lang="ru-RU" sz="3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А</a:t>
                </a:r>
                <a:r>
                  <a:rPr lang="en-US" sz="3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:r>
                  <a:rPr lang="en-US" sz="36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qU</a:t>
                </a:r>
                <a:r>
                  <a:rPr lang="en-US" sz="3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q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3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ru-RU" sz="3900" b="1" baseline="-25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1</m:t>
                    </m:r>
                    <m:r>
                      <a:rPr lang="ru-RU" sz="39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l-GR" sz="3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3900" b="1" baseline="-250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j-ea"/>
                    <a:cs typeface="+mj-cs"/>
                  </a:rPr>
                  <a:t>2</a:t>
                </a:r>
                <a:r>
                  <a:rPr lang="en-US" sz="39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j-ea"/>
                    <a:cs typeface="+mj-cs"/>
                  </a:rPr>
                  <a:t>)  </a:t>
                </a:r>
                <a:br>
                  <a:rPr lang="ru-RU" sz="3900" b="1" baseline="-250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j-ea"/>
                    <a:cs typeface="+mj-cs"/>
                  </a:rPr>
                </a:br>
                <a:endParaRPr lang="ru-RU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j-ea"/>
                  <a:cs typeface="+mj-cs"/>
                </a:endParaRPr>
              </a:p>
              <a:p>
                <a:pPr lvl="0"/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0654" y="1249919"/>
                <a:ext cx="10515600" cy="5191824"/>
              </a:xfrm>
              <a:blipFill rotWithShape="0">
                <a:blip r:embed="rId3"/>
                <a:stretch>
                  <a:fillRect l="-1449" t="-4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972183" y="2150011"/>
            <a:ext cx="274748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Напряжение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sz="2000" dirty="0"/>
              <a:t>Только положительное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654" y="3558025"/>
            <a:ext cx="70570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Разность потенциалов</a:t>
            </a:r>
          </a:p>
          <a:p>
            <a:endParaRPr lang="ru-RU" sz="2400" b="1" i="1" dirty="0"/>
          </a:p>
          <a:p>
            <a:r>
              <a:rPr lang="ru-RU" sz="2400" i="1" dirty="0"/>
              <a:t>Может быть и положительной и отрицательной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3370997" y="2073814"/>
            <a:ext cx="1645843" cy="599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610435" y="2283877"/>
            <a:ext cx="109183" cy="1146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30417" y="5504557"/>
            <a:ext cx="2156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/>
              <a:t>Важная формула</a:t>
            </a:r>
          </a:p>
        </p:txBody>
      </p:sp>
    </p:spTree>
    <p:extLst>
      <p:ext uri="{BB962C8B-B14F-4D97-AF65-F5344CB8AC3E}">
        <p14:creationId xmlns:p14="http://schemas.microsoft.com/office/powerpoint/2010/main" val="91370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275</Words>
  <Application>Microsoft Office PowerPoint</Application>
  <PresentationFormat>Широкоэкранный</PresentationFormat>
  <Paragraphs>74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1_Тема Office</vt:lpstr>
      <vt:lpstr>ПОТЕНЦИАЛ электрического поля</vt:lpstr>
      <vt:lpstr>Характеристики ЭП</vt:lpstr>
      <vt:lpstr>Определение</vt:lpstr>
      <vt:lpstr>Однородное ЭП </vt:lpstr>
      <vt:lpstr>Эквипотенциальные поверхности  – это поверхности с равными потенциалами</vt:lpstr>
      <vt:lpstr>Неоднородное ЭП (поле точечного заряда)</vt:lpstr>
      <vt:lpstr>Эквипотенциальные поверхности поля точечного заряда</vt:lpstr>
      <vt:lpstr>Разность потенциалов "φ1"-"φ"2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ПОТЕНЦИАЛ электрического поля</dc:title>
  <dc:creator>Елена Коптяева</dc:creator>
  <cp:lastModifiedBy>AMD</cp:lastModifiedBy>
  <cp:revision>33</cp:revision>
  <dcterms:created xsi:type="dcterms:W3CDTF">2020-05-11T14:11:01Z</dcterms:created>
  <dcterms:modified xsi:type="dcterms:W3CDTF">2023-10-31T07:08:57Z</dcterms:modified>
</cp:coreProperties>
</file>