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7" r:id="rId2"/>
    <p:sldId id="258" r:id="rId3"/>
    <p:sldId id="259" r:id="rId4"/>
    <p:sldId id="261" r:id="rId5"/>
    <p:sldId id="277" r:id="rId6"/>
    <p:sldId id="275" r:id="rId7"/>
    <p:sldId id="260" r:id="rId8"/>
    <p:sldId id="291" r:id="rId9"/>
    <p:sldId id="264" r:id="rId10"/>
    <p:sldId id="279" r:id="rId11"/>
    <p:sldId id="263" r:id="rId12"/>
    <p:sldId id="265" r:id="rId13"/>
    <p:sldId id="266" r:id="rId14"/>
    <p:sldId id="283" r:id="rId15"/>
    <p:sldId id="290" r:id="rId16"/>
    <p:sldId id="292" r:id="rId17"/>
    <p:sldId id="267" r:id="rId18"/>
    <p:sldId id="284" r:id="rId19"/>
    <p:sldId id="268" r:id="rId20"/>
    <p:sldId id="285" r:id="rId21"/>
    <p:sldId id="293" r:id="rId22"/>
    <p:sldId id="269" r:id="rId23"/>
    <p:sldId id="270" r:id="rId24"/>
    <p:sldId id="271" r:id="rId25"/>
    <p:sldId id="272" r:id="rId26"/>
    <p:sldId id="287" r:id="rId27"/>
    <p:sldId id="273" r:id="rId28"/>
    <p:sldId id="288" r:id="rId29"/>
    <p:sldId id="274" r:id="rId30"/>
    <p:sldId id="28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5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D4BBF-F0CE-49E4-98CD-4FB829F46956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5D5B2-CBB3-448D-89CD-3D39A6346B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40;&#1091;&#1076;&#1080;&#1086;&#1092;&#1072;&#1081;&#1083;%20&#1072;&#1085;&#1075;&#1083;&#1080;&#1081;&#1089;&#1082;&#1080;&#1081;%204-11.mp3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Four%20furious%20friends%20fought%20for%20the%20phone.mp3" TargetMode="External"/><Relationship Id="rId2" Type="http://schemas.openxmlformats.org/officeDocument/2006/relationships/hyperlink" Target="Big%20black%20bear.mp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89545" y="1340769"/>
            <a:ext cx="7542895" cy="1440159"/>
          </a:xfrm>
          <a:prstGeom prst="rect">
            <a:avLst/>
          </a:prstGeom>
          <a:noFill/>
        </p:spPr>
        <p:txBody>
          <a:bodyPr wrap="none" lIns="91440" tIns="45720" rIns="91440" bIns="45720" anchor="b">
            <a:prstTxWarp prst="textInflateBottom">
              <a:avLst/>
            </a:prstTxWarp>
            <a:spAutoFit/>
          </a:bodyPr>
          <a:lstStyle/>
          <a:p>
            <a:pPr algn="ctr"/>
            <a:r>
              <a:rPr lang="en-US" sz="8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lgerian" panose="04020705040A02060702" pitchFamily="82" charset="0"/>
              </a:rPr>
              <a:t>CLEVER HEADS</a:t>
            </a:r>
            <a:endParaRPr lang="ru-RU" sz="8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60266" y="188640"/>
            <a:ext cx="70743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lgerian" panose="04020705040A02060702" pitchFamily="82" charset="0"/>
              </a:rPr>
              <a:t>INTELLECTUAL GAME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USER\Downloads\AaRPrldTcBLEblE2gg2BrYXXXL4j3HpexhjNOf_P3YmryPKwJ94QGRtDb3Sbc6K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032923"/>
            <a:ext cx="2711552" cy="3456384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12776"/>
            <a:ext cx="1738536" cy="4594515"/>
          </a:xfrm>
        </p:spPr>
        <p:txBody>
          <a:bodyPr/>
          <a:lstStyle/>
          <a:p>
            <a:r>
              <a:rPr lang="en-US" sz="4000" b="1" dirty="0"/>
              <a:t>1. d</a:t>
            </a:r>
            <a:endParaRPr lang="ru-RU" sz="4000" b="1" dirty="0"/>
          </a:p>
          <a:p>
            <a:r>
              <a:rPr lang="en-US" sz="4000" b="1" dirty="0"/>
              <a:t>2. a</a:t>
            </a:r>
            <a:endParaRPr lang="ru-RU" sz="4000" b="1" dirty="0"/>
          </a:p>
          <a:p>
            <a:r>
              <a:rPr lang="en-US" sz="4000" b="1" dirty="0"/>
              <a:t>3. e</a:t>
            </a:r>
            <a:endParaRPr lang="ru-RU" sz="4000" b="1" dirty="0"/>
          </a:p>
          <a:p>
            <a:r>
              <a:rPr lang="en-US" sz="4000" b="1" dirty="0"/>
              <a:t>4. f</a:t>
            </a:r>
            <a:endParaRPr lang="ru-RU" sz="4000" b="1" dirty="0"/>
          </a:p>
          <a:p>
            <a:r>
              <a:rPr lang="en-US" sz="4000" b="1" dirty="0"/>
              <a:t>5. b</a:t>
            </a:r>
            <a:endParaRPr lang="ru-RU" sz="4000" b="1" dirty="0"/>
          </a:p>
          <a:p>
            <a:r>
              <a:rPr lang="en-US" sz="4000" b="1" dirty="0"/>
              <a:t>6. c</a:t>
            </a:r>
            <a:endParaRPr lang="ru-RU" sz="4000" b="1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627784" y="332656"/>
            <a:ext cx="6192688" cy="2376264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99792" y="3068960"/>
            <a:ext cx="604867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>
                <a:latin typeface="Cambria" panose="02040503050406030204" pitchFamily="18" charset="0"/>
                <a:ea typeface="Cambria" panose="02040503050406030204" pitchFamily="18" charset="0"/>
              </a:rPr>
              <a:t>1) to walk                a) computer games</a:t>
            </a:r>
            <a:endParaRPr lang="ru-RU" sz="2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600" b="1" dirty="0">
                <a:latin typeface="Cambria" panose="02040503050406030204" pitchFamily="18" charset="0"/>
                <a:ea typeface="Cambria" panose="02040503050406030204" pitchFamily="18" charset="0"/>
              </a:rPr>
              <a:t>2) to play 	            b) cold</a:t>
            </a:r>
            <a:endParaRPr lang="ru-RU" sz="2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600" b="1" dirty="0">
                <a:latin typeface="Cambria" panose="02040503050406030204" pitchFamily="18" charset="0"/>
                <a:ea typeface="Cambria" panose="02040503050406030204" pitchFamily="18" charset="0"/>
              </a:rPr>
              <a:t>3) to play with       c) like</a:t>
            </a:r>
            <a:endParaRPr lang="ru-RU" sz="2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600" b="1" dirty="0">
                <a:latin typeface="Cambria" panose="02040503050406030204" pitchFamily="18" charset="0"/>
                <a:ea typeface="Cambria" panose="02040503050406030204" pitchFamily="18" charset="0"/>
              </a:rPr>
              <a:t>4) to ride                 d) a dog </a:t>
            </a:r>
            <a:endParaRPr lang="ru-RU" sz="2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600" b="1" dirty="0">
                <a:latin typeface="Cambria" panose="02040503050406030204" pitchFamily="18" charset="0"/>
                <a:ea typeface="Cambria" panose="02040503050406030204" pitchFamily="18" charset="0"/>
              </a:rPr>
              <a:t>5) to catch               e) a friend</a:t>
            </a:r>
            <a:endParaRPr lang="ru-RU" sz="2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600" b="1" dirty="0">
                <a:latin typeface="Cambria" panose="02040503050406030204" pitchFamily="18" charset="0"/>
                <a:ea typeface="Cambria" panose="02040503050406030204" pitchFamily="18" charset="0"/>
              </a:rPr>
              <a:t>6) to look                 f) a scooter</a:t>
            </a:r>
            <a:endParaRPr lang="ru-RU" sz="2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5714903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6</a:t>
            </a:r>
            <a:r>
              <a:rPr lang="en-US" sz="3200" b="1" dirty="0"/>
              <a:t>c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691680" y="260648"/>
            <a:ext cx="5472607" cy="244827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5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820309"/>
            <a:ext cx="6768752" cy="3200979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395536" y="764704"/>
            <a:ext cx="8352928" cy="2611263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47864" y="364502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eight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260648"/>
            <a:ext cx="8435280" cy="61926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sz="2800" i="1" dirty="0">
                <a:latin typeface="Cambria" panose="02040503050406030204" pitchFamily="18" charset="0"/>
                <a:ea typeface="Cambria" panose="02040503050406030204" pitchFamily="18" charset="0"/>
              </a:rPr>
              <a:t>С</a:t>
            </a:r>
            <a:r>
              <a:rPr lang="en-US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ipher</a:t>
            </a:r>
            <a:r>
              <a:rPr lang="ru-RU" sz="2800" i="1" dirty="0">
                <a:latin typeface="Cambria" panose="02040503050406030204" pitchFamily="18" charset="0"/>
                <a:ea typeface="Cambria" panose="02040503050406030204" pitchFamily="18" charset="0"/>
              </a:rPr>
              <a:t>: 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L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2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2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L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N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3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3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L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O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4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B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4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L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5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5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L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6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6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K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7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B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7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K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8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C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8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K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9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C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9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K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10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C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F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10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J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O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11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F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11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J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N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12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G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12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J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L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13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C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G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13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J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L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14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H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14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J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L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15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K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16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F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K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17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C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J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pPr>
              <a:buNone/>
            </a:pPr>
            <a:r>
              <a:rPr lang="ru-RU" sz="2800" b="1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a) hare</a:t>
            </a:r>
            <a:endParaRPr lang="ru-RU" sz="39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b) bear</a:t>
            </a:r>
            <a:endParaRPr lang="ru-RU" sz="39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c) squirrel</a:t>
            </a:r>
            <a:endParaRPr lang="ru-RU" sz="39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ru-RU" sz="3900" b="1" dirty="0">
                <a:latin typeface="Cambria" panose="02040503050406030204" pitchFamily="18" charset="0"/>
                <a:ea typeface="Cambria" panose="02040503050406030204" pitchFamily="18" charset="0"/>
              </a:rPr>
              <a:t>) </a:t>
            </a:r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hamster</a:t>
            </a:r>
            <a:endParaRPr lang="ru-RU" sz="39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ru-RU" sz="2300" b="1" dirty="0"/>
              <a:t> </a:t>
            </a:r>
            <a:endParaRPr lang="ru-RU" sz="2300" dirty="0"/>
          </a:p>
          <a:p>
            <a:endParaRPr lang="ru-RU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852936"/>
            <a:ext cx="3590492" cy="388843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0571" y="1844118"/>
            <a:ext cx="4075685" cy="4177169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48680"/>
            <a:ext cx="5544616" cy="79208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648072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7200" dirty="0"/>
          </a:p>
          <a:p>
            <a:pPr>
              <a:buNone/>
            </a:pPr>
            <a:r>
              <a:rPr lang="ru-RU" sz="5000" dirty="0"/>
              <a:t> </a:t>
            </a:r>
            <a:r>
              <a:rPr lang="ru-RU" sz="8800" dirty="0"/>
              <a:t>  </a:t>
            </a:r>
            <a:r>
              <a:rPr lang="ru-RU" sz="9600" b="1" dirty="0">
                <a:latin typeface="Cambria" panose="02040503050406030204" pitchFamily="18" charset="0"/>
                <a:ea typeface="Cambria" panose="02040503050406030204" pitchFamily="18" charset="0"/>
              </a:rPr>
              <a:t>1. </a:t>
            </a: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How</a:t>
            </a:r>
            <a:r>
              <a:rPr lang="ru-RU" sz="9600" b="1" dirty="0">
                <a:latin typeface="Cambria" panose="02040503050406030204" pitchFamily="18" charset="0"/>
                <a:ea typeface="Cambria" panose="02040503050406030204" pitchFamily="18" charset="0"/>
              </a:rPr>
              <a:t> … </a:t>
            </a: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I help you?</a:t>
            </a:r>
            <a:endParaRPr lang="ru-RU" sz="9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    a) can 		b) am 	</a:t>
            </a:r>
            <a:r>
              <a:rPr lang="ru-RU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     </a:t>
            </a: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c) do		d) must</a:t>
            </a:r>
            <a:endParaRPr lang="ru-RU" sz="9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2. I like travelling … train most of all. </a:t>
            </a:r>
            <a:endParaRPr lang="ru-RU" sz="9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    a) in		b) with	</a:t>
            </a:r>
            <a:r>
              <a:rPr lang="ru-RU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      </a:t>
            </a: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c) by		d) on</a:t>
            </a:r>
            <a:endParaRPr lang="ru-RU" sz="9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3. He never … his bicycle to work in  winter. </a:t>
            </a:r>
            <a:endParaRPr lang="ru-RU" sz="9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     a) ride	</a:t>
            </a:r>
            <a:r>
              <a:rPr lang="ru-RU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</a:t>
            </a: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b) rides	   c) doesn’t ride     </a:t>
            </a:r>
            <a:r>
              <a:rPr lang="ru-RU" sz="96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d) don’t ride</a:t>
            </a:r>
            <a:endParaRPr lang="ru-RU" sz="9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4. We usually have … at 7 p.m.</a:t>
            </a:r>
            <a:endParaRPr lang="ru-RU" sz="9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    a) breakfast	  b) lunch</a:t>
            </a:r>
            <a:r>
              <a:rPr lang="ru-RU" sz="96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	  c) dinner	  d) brunch</a:t>
            </a:r>
            <a:endParaRPr lang="ru-RU" sz="9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5. What … your sister? – She’s a secretary. </a:t>
            </a:r>
            <a:endParaRPr lang="ru-RU" sz="9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    a) is		b) does	</a:t>
            </a:r>
            <a:r>
              <a:rPr lang="ru-RU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       </a:t>
            </a: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c) do		d) can</a:t>
            </a:r>
            <a:endParaRPr lang="ru-RU" sz="9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6. Helen is … best friend. </a:t>
            </a:r>
            <a:endParaRPr lang="ru-RU" sz="9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    a) Berta		b) </a:t>
            </a:r>
            <a:r>
              <a:rPr lang="en-US" sz="9600" b="1" dirty="0" err="1">
                <a:latin typeface="Cambria" panose="02040503050406030204" pitchFamily="18" charset="0"/>
                <a:ea typeface="Cambria" panose="02040503050406030204" pitchFamily="18" charset="0"/>
              </a:rPr>
              <a:t>Bertas</a:t>
            </a: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	c) Berta’s	d) </a:t>
            </a:r>
            <a:r>
              <a:rPr lang="en-US" sz="9600" b="1" dirty="0" err="1">
                <a:latin typeface="Cambria" panose="02040503050406030204" pitchFamily="18" charset="0"/>
                <a:ea typeface="Cambria" panose="02040503050406030204" pitchFamily="18" charset="0"/>
              </a:rPr>
              <a:t>Bertas</a:t>
            </a: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’</a:t>
            </a:r>
            <a:endParaRPr lang="ru-RU" sz="9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7. … is Vanessa Bruno? – She’s a French fashion  </a:t>
            </a:r>
          </a:p>
          <a:p>
            <a:pPr>
              <a:buNone/>
            </a:pP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        designer. </a:t>
            </a:r>
            <a:endParaRPr lang="ru-RU" sz="9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    a) When	</a:t>
            </a:r>
            <a:r>
              <a:rPr lang="ru-RU" sz="96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ru-RU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b) What</a:t>
            </a:r>
            <a:r>
              <a:rPr lang="ru-RU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  </a:t>
            </a: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ru-RU" sz="9600" b="1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en-US" sz="9600" b="1" dirty="0">
                <a:latin typeface="Cambria" panose="02040503050406030204" pitchFamily="18" charset="0"/>
                <a:ea typeface="Cambria" panose="02040503050406030204" pitchFamily="18" charset="0"/>
              </a:rPr>
              <a:t>c) Where 	d) Whose</a:t>
            </a:r>
            <a:endParaRPr lang="ru-RU" sz="9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9600" dirty="0"/>
          </a:p>
          <a:p>
            <a:pPr>
              <a:buNone/>
            </a:pPr>
            <a:r>
              <a:rPr lang="en-US" sz="9600" b="1" dirty="0"/>
              <a:t> </a:t>
            </a:r>
            <a:endParaRPr lang="ru-RU" sz="96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Grp="1"/>
          </p:cNvPicPr>
          <p:nvPr>
            <p:ph idx="1"/>
          </p:nvPr>
        </p:nvPicPr>
        <p:blipFill>
          <a:blip r:embed="rId2" cstate="print"/>
          <a:srcRect t="-713" r="14977" b="337"/>
          <a:stretch>
            <a:fillRect/>
          </a:stretch>
        </p:blipFill>
        <p:spPr bwMode="auto">
          <a:xfrm>
            <a:off x="0" y="0"/>
            <a:ext cx="8892480" cy="659735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Рисунок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9600" y="574675"/>
            <a:ext cx="1290638" cy="1089025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942534" y="589814"/>
            <a:ext cx="7013841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1. How 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can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I help you?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  a) can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  b) am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c) do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  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d) must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2. I like travelling 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by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train</a:t>
            </a:r>
            <a:r>
              <a:rPr kumimoji="0" lang="en-US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most of all.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  a) in	</a:t>
            </a:r>
            <a:r>
              <a:rPr kumimoji="0" lang="en-US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b) with	           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c) by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	d) on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3. </a:t>
            </a:r>
            <a:r>
              <a:rPr kumimoji="0" 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Mr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Grigson never 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rides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his bicycle to work in  winter.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 a) ride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b) rides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c) doesn’t ride	     d) don’t ride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4. We usually have 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dinner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at 7 p.m.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a) breakfast	b) lunch	      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c) dinner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	      d) brunch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5. What 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is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your sister? – She’s a secretary.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a) is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		b) does	     c) do		d) can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6. Helen is 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Berta’s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best friend.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a) Berta	b) </a:t>
            </a:r>
            <a:r>
              <a:rPr kumimoji="0" 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Bertas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	      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c) Berta’s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  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d) </a:t>
            </a:r>
            <a:r>
              <a:rPr kumimoji="0" 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Bertas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’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7. 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What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is Vanessa Bruno? – She’s a French fashion   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     designer.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        a) When	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b) What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	     c) Where   	d) Whose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208912" cy="498591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7848872" cy="4824536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627784" y="84621"/>
            <a:ext cx="52565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Answer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1: 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a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d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e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f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Answer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2: 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b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g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h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i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j</a:t>
            </a:r>
            <a:endParaRPr kumimoji="0" 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5400600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1. </a:t>
            </a:r>
            <a:r>
              <a:rPr lang="en-US" sz="3600" b="1" dirty="0" err="1">
                <a:latin typeface="Cambria" panose="02040503050406030204" pitchFamily="18" charset="0"/>
                <a:ea typeface="Cambria" panose="02040503050406030204" pitchFamily="18" charset="0"/>
              </a:rPr>
              <a:t>Sveta</a:t>
            </a:r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 and I ……….. (be) pupils. 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2. We ……….. (have) our birthday party last Monday.  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3. Our friends  usually ……….. (go) for a walk in the evening.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4. We …………..  (get) many presents 2 days ago. 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5. Next week we ………..(fly) to London. 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400600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200" dirty="0">
                <a:latin typeface="New TImes Roman"/>
              </a:rPr>
            </a:br>
            <a:br>
              <a:rPr lang="en-US" sz="3200" dirty="0">
                <a:latin typeface="New TImes Roman"/>
              </a:rPr>
            </a:b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en-US" dirty="0"/>
            </a:br>
            <a:br>
              <a:rPr lang="en-US" dirty="0"/>
            </a:br>
            <a:br>
              <a:rPr lang="ru-RU" dirty="0"/>
            </a:br>
            <a:r>
              <a:rPr lang="en-US" dirty="0"/>
              <a:t>    </a:t>
            </a:r>
            <a:r>
              <a:rPr lang="en-US" sz="5300" dirty="0">
                <a:latin typeface="Cambria" panose="02040503050406030204" pitchFamily="18" charset="0"/>
                <a:ea typeface="Cambria" panose="02040503050406030204" pitchFamily="18" charset="0"/>
              </a:rPr>
              <a:t>TRY HARD</a:t>
            </a:r>
            <a:br>
              <a:rPr lang="ru-RU" sz="4400" dirty="0"/>
            </a:br>
            <a:br>
              <a:rPr lang="ru-RU" dirty="0"/>
            </a:b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348880"/>
            <a:ext cx="5328592" cy="151216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836712"/>
            <a:ext cx="8640960" cy="5040559"/>
          </a:xfrm>
        </p:spPr>
        <p:txBody>
          <a:bodyPr>
            <a:normAutofit fontScale="92500" lnSpcReduction="10000"/>
          </a:bodyPr>
          <a:lstStyle/>
          <a:p>
            <a:r>
              <a:rPr lang="en-US" sz="39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en-US" sz="3900" b="1" dirty="0" err="1">
                <a:latin typeface="Cambria" panose="02040503050406030204" pitchFamily="18" charset="0"/>
                <a:ea typeface="Cambria" panose="02040503050406030204" pitchFamily="18" charset="0"/>
              </a:rPr>
              <a:t>Sveta</a:t>
            </a:r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 and I ………</a:t>
            </a:r>
            <a:r>
              <a:rPr lang="en-US" sz="39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ARE</a:t>
            </a:r>
            <a:r>
              <a:rPr lang="en-US" sz="3900" b="1" i="1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. (be) pupils. </a:t>
            </a:r>
            <a:endParaRPr lang="ru-RU" sz="39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2. We ………</a:t>
            </a:r>
            <a:r>
              <a:rPr lang="en-US" sz="39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HAD</a:t>
            </a:r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.. (have) our birthday party last Monday.  </a:t>
            </a:r>
            <a:endParaRPr lang="ru-RU" sz="39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3. Our friends  usually ……</a:t>
            </a:r>
            <a:r>
              <a:rPr lang="en-US" sz="39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GO</a:t>
            </a:r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….. (go) for a walk in the evening.</a:t>
            </a:r>
            <a:endParaRPr lang="ru-RU" sz="39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4. We ………</a:t>
            </a:r>
            <a:r>
              <a:rPr lang="en-US" sz="39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GOT</a:t>
            </a:r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…..  (get) many presents 2 days ago. </a:t>
            </a:r>
            <a:endParaRPr lang="ru-RU" sz="39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5. Next week we …</a:t>
            </a:r>
            <a:r>
              <a:rPr lang="en-US" sz="39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WILL </a:t>
            </a:r>
            <a:r>
              <a:rPr lang="ru-RU" sz="39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9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FLY</a:t>
            </a:r>
            <a:r>
              <a:rPr lang="en-US" sz="3900" b="1" dirty="0">
                <a:latin typeface="Cambria" panose="02040503050406030204" pitchFamily="18" charset="0"/>
                <a:ea typeface="Cambria" panose="02040503050406030204" pitchFamily="18" charset="0"/>
              </a:rPr>
              <a:t>……..(fly) to London. </a:t>
            </a:r>
            <a:endParaRPr lang="ru-RU" sz="39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755576" y="764704"/>
            <a:ext cx="7490643" cy="452596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3" y="476672"/>
            <a:ext cx="7128792" cy="288032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3717032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. There is a rucksack  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        c) </a:t>
            </a:r>
            <a:r>
              <a:rPr lang="en-US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UNDER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the desk. 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2. There is a laptop 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     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          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c) </a:t>
            </a:r>
            <a:r>
              <a:rPr lang="en-US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ON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the bed.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3. There is a poster 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      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          a) </a:t>
            </a:r>
            <a:r>
              <a:rPr lang="en-US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ABOVE 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the desk.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4. There is a Teddy bear 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    c) </a:t>
            </a:r>
            <a:r>
              <a:rPr lang="en-US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 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the desk chair. 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5. There is a shelf 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         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          b) </a:t>
            </a:r>
            <a:r>
              <a:rPr lang="en-US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ABOVE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the bed. 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6. There is a T-shirt 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      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         b)  </a:t>
            </a:r>
            <a:r>
              <a:rPr lang="en-US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ON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the floor. 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323528" y="1412776"/>
            <a:ext cx="8424936" cy="3816424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Answer: a   b   e</a:t>
            </a:r>
            <a:endParaRPr lang="ru-RU" b="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424936" cy="4176464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5019048" cy="64807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492896"/>
            <a:ext cx="4680520" cy="72008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284984"/>
            <a:ext cx="2880320" cy="72008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717032"/>
            <a:ext cx="3666193" cy="69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720" y="4725144"/>
            <a:ext cx="5177586" cy="72008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280920" cy="4320479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332656"/>
            <a:ext cx="8640960" cy="5674635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1. How many parts are there in the UK?</a:t>
            </a:r>
            <a:endParaRPr lang="ru-RU" sz="3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ru-RU" sz="3400" dirty="0">
                <a:latin typeface="Cambria" panose="02040503050406030204" pitchFamily="18" charset="0"/>
                <a:ea typeface="Cambria" panose="02040503050406030204" pitchFamily="18" charset="0"/>
              </a:rPr>
              <a:t>       </a:t>
            </a:r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a) 3</a:t>
            </a:r>
            <a:r>
              <a:rPr lang="ru-RU" sz="3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	b) 6	c) 5	d) 4</a:t>
            </a:r>
            <a:endParaRPr lang="ru-RU" sz="3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2. What is the capital of the UK?</a:t>
            </a:r>
            <a:endParaRPr lang="ru-RU" sz="3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ru-RU" sz="3400" dirty="0">
                <a:latin typeface="Cambria" panose="02040503050406030204" pitchFamily="18" charset="0"/>
                <a:ea typeface="Cambria" panose="02040503050406030204" pitchFamily="18" charset="0"/>
              </a:rPr>
              <a:t>      </a:t>
            </a:r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a) England	    b) London	c) Paris	      d) Britain</a:t>
            </a:r>
            <a:endParaRPr lang="ru-RU" sz="3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3. What drink </a:t>
            </a:r>
            <a:r>
              <a:rPr lang="en-US" sz="3400" b="1" dirty="0">
                <a:latin typeface="Cambria" panose="02040503050406030204" pitchFamily="18" charset="0"/>
                <a:ea typeface="Cambria" panose="02040503050406030204" pitchFamily="18" charset="0"/>
              </a:rPr>
              <a:t>is called</a:t>
            </a:r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ru-RU" sz="3400" dirty="0">
                <a:latin typeface="Cambria" panose="02040503050406030204" pitchFamily="18" charset="0"/>
                <a:ea typeface="Cambria" panose="02040503050406030204" pitchFamily="18" charset="0"/>
              </a:rPr>
              <a:t>называют</a:t>
            </a:r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) a traditional English drink?</a:t>
            </a:r>
            <a:endParaRPr lang="ru-RU" sz="3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ru-RU" sz="3400" dirty="0">
                <a:latin typeface="Cambria" panose="02040503050406030204" pitchFamily="18" charset="0"/>
                <a:ea typeface="Cambria" panose="02040503050406030204" pitchFamily="18" charset="0"/>
              </a:rPr>
              <a:t>    </a:t>
            </a:r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a) coffee	</a:t>
            </a:r>
            <a:r>
              <a:rPr lang="ru-RU" sz="3400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b) </a:t>
            </a:r>
            <a:r>
              <a:rPr lang="en-US" sz="3400" dirty="0" err="1">
                <a:latin typeface="Cambria" panose="02040503050406030204" pitchFamily="18" charset="0"/>
                <a:ea typeface="Cambria" panose="02040503050406030204" pitchFamily="18" charset="0"/>
              </a:rPr>
              <a:t>Fanta</a:t>
            </a:r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3400" dirty="0">
                <a:latin typeface="Cambria" panose="02040503050406030204" pitchFamily="18" charset="0"/>
                <a:ea typeface="Cambria" panose="02040503050406030204" pitchFamily="18" charset="0"/>
              </a:rPr>
              <a:t>   </a:t>
            </a:r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c) orange juice	d) tea </a:t>
            </a:r>
            <a:endParaRPr lang="ru-RU" sz="3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4. What is Great Britain?</a:t>
            </a:r>
            <a:endParaRPr lang="ru-RU" sz="3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ru-RU" sz="3400" dirty="0">
                <a:latin typeface="Cambria" panose="02040503050406030204" pitchFamily="18" charset="0"/>
                <a:ea typeface="Cambria" panose="02040503050406030204" pitchFamily="18" charset="0"/>
              </a:rPr>
              <a:t>      </a:t>
            </a:r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a) a mountain	              b) a group of islands	</a:t>
            </a:r>
            <a:endParaRPr lang="ru-RU" sz="3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ru-RU" sz="3400" dirty="0">
                <a:latin typeface="Cambria" panose="02040503050406030204" pitchFamily="18" charset="0"/>
                <a:ea typeface="Cambria" panose="02040503050406030204" pitchFamily="18" charset="0"/>
              </a:rPr>
              <a:t>      </a:t>
            </a:r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c) an island 	</a:t>
            </a:r>
            <a:r>
              <a:rPr lang="ru-RU" sz="3400" dirty="0">
                <a:latin typeface="Cambria" panose="02040503050406030204" pitchFamily="18" charset="0"/>
                <a:ea typeface="Cambria" panose="02040503050406030204" pitchFamily="18" charset="0"/>
              </a:rPr>
              <a:t>              </a:t>
            </a:r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d) a city</a:t>
            </a:r>
            <a:endParaRPr lang="ru-RU" sz="3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5. Fill in the missing letters to name the thing which is hidden (</a:t>
            </a:r>
            <a:r>
              <a:rPr lang="ru-RU" sz="3400" dirty="0">
                <a:latin typeface="Cambria" panose="02040503050406030204" pitchFamily="18" charset="0"/>
                <a:ea typeface="Cambria" panose="02040503050406030204" pitchFamily="18" charset="0"/>
              </a:rPr>
              <a:t>спрятана</a:t>
            </a:r>
            <a:r>
              <a:rPr lang="en-US" sz="3400" dirty="0">
                <a:latin typeface="Cambria" panose="02040503050406030204" pitchFamily="18" charset="0"/>
                <a:ea typeface="Cambria" panose="02040503050406030204" pitchFamily="18" charset="0"/>
              </a:rPr>
              <a:t>) in the puzzle. </a:t>
            </a:r>
            <a:endParaRPr lang="ru-RU" sz="3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31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31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endParaRPr lang="ru-RU" sz="31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31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endParaRPr lang="ru-RU" sz="31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en-US" sz="31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ru-RU" sz="31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ru-RU" sz="3100" b="1" dirty="0">
                <a:latin typeface="Cambria" panose="02040503050406030204" pitchFamily="18" charset="0"/>
                <a:ea typeface="Cambria" panose="02040503050406030204" pitchFamily="18" charset="0"/>
              </a:rPr>
              <a:t>Ответ: </a:t>
            </a:r>
            <a:r>
              <a:rPr lang="en-US" sz="31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ru-RU" sz="31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__</a:t>
            </a:r>
            <a:r>
              <a:rPr lang="en-US" sz="31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__ B</a:t>
            </a:r>
            <a:r>
              <a:rPr lang="ru-RU" sz="31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__ __     </a:t>
            </a:r>
            <a:r>
              <a:rPr lang="en-US" sz="31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ru-RU" sz="31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_</a:t>
            </a:r>
            <a:r>
              <a:rPr lang="en-US" sz="31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_ C</a:t>
            </a:r>
            <a:r>
              <a:rPr lang="ru-RU" sz="31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__ __ </a:t>
            </a:r>
            <a:r>
              <a:rPr lang="en-US" sz="31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</a:t>
            </a:r>
            <a:endParaRPr lang="ru-RU" sz="31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077072"/>
            <a:ext cx="2573425" cy="2522136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060848"/>
            <a:ext cx="3384376" cy="3456384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5" name="Picture 2" descr="Описание: D:\projects\Английский язык\Наташа\Дистанционные олимпиады\АПРЕЛЬ. МОИ\ЗАДАНИЯ\АНГЛИЙСКИЙ ЯЗЫК\Double_Decker_by_rjonesdesig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988840"/>
            <a:ext cx="3528392" cy="352839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476672"/>
            <a:ext cx="5400600" cy="115212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395536" y="1772816"/>
            <a:ext cx="8424936" cy="337059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Listen to the audio file and choose the holiday it is related to. </a:t>
            </a:r>
            <a:b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Прослушай аудиофайл и выбери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праздник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b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к которому он относится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76672"/>
            <a:ext cx="6984776" cy="172819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5" name="Овал 4">
            <a:hlinkClick r:id="rId3" action="ppaction://hlinkfile"/>
          </p:cNvPr>
          <p:cNvSpPr/>
          <p:nvPr/>
        </p:nvSpPr>
        <p:spPr>
          <a:xfrm>
            <a:off x="7740352" y="57332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Answer: BE YOURSELF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215370" cy="3463031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5314595"/>
          </a:xfrm>
        </p:spPr>
        <p:txBody>
          <a:bodyPr/>
          <a:lstStyle/>
          <a:p>
            <a:pPr>
              <a:buNone/>
            </a:pPr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a)    b)    c)   d)    e)    f)    g)    h)    </a:t>
            </a:r>
            <a:r>
              <a:rPr lang="en-US" sz="3600" b="1" dirty="0" err="1"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)    j)    k)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476988" y="1988840"/>
            <a:ext cx="7776864" cy="360040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098571"/>
          </a:xfrm>
        </p:spPr>
        <p:txBody>
          <a:bodyPr/>
          <a:lstStyle/>
          <a:p>
            <a:pPr>
              <a:buNone/>
            </a:pPr>
            <a:r>
              <a:rPr lang="ru-RU" sz="3600" b="1" dirty="0" err="1">
                <a:latin typeface="Cambria" panose="02040503050406030204" pitchFamily="18" charset="0"/>
                <a:ea typeface="Cambria" panose="02040503050406030204" pitchFamily="18" charset="0"/>
              </a:rPr>
              <a:t>[ðə </a:t>
            </a:r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ˈ</a:t>
            </a:r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h</a:t>
            </a:r>
            <a:r>
              <a:rPr lang="ru-RU" sz="3600" b="1" dirty="0" err="1">
                <a:latin typeface="Cambria" panose="02040503050406030204" pitchFamily="18" charset="0"/>
                <a:ea typeface="Cambria" panose="02040503050406030204" pitchFamily="18" charset="0"/>
              </a:rPr>
              <a:t>ɑː</a:t>
            </a:r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ru-RU" sz="3600" b="1" dirty="0" err="1">
                <a:latin typeface="Cambria" panose="02040503050406030204" pitchFamily="18" charset="0"/>
                <a:ea typeface="Cambria" panose="02040503050406030204" pitchFamily="18" charset="0"/>
              </a:rPr>
              <a:t>ə</a:t>
            </a:r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   </a:t>
            </a:r>
            <a:r>
              <a:rPr lang="en-US" sz="3600" b="1" dirty="0" err="1">
                <a:latin typeface="Cambria" panose="02040503050406030204" pitchFamily="18" charset="0"/>
                <a:ea typeface="Cambria" panose="02040503050406030204" pitchFamily="18" charset="0"/>
              </a:rPr>
              <a:t>ju</a:t>
            </a:r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ː    </a:t>
            </a:r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w</a:t>
            </a:r>
            <a:r>
              <a:rPr lang="ru-RU" sz="3600" b="1" dirty="0" err="1">
                <a:latin typeface="Cambria" panose="02040503050406030204" pitchFamily="18" charset="0"/>
                <a:ea typeface="Cambria" panose="02040503050406030204" pitchFamily="18" charset="0"/>
              </a:rPr>
              <a:t>ɜː</a:t>
            </a:r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k</a:t>
            </a:r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  │ </a:t>
            </a:r>
            <a:r>
              <a:rPr lang="ru-RU" sz="3600" b="1" dirty="0" err="1">
                <a:latin typeface="Cambria" panose="02040503050406030204" pitchFamily="18" charset="0"/>
                <a:ea typeface="Cambria" panose="02040503050406030204" pitchFamily="18" charset="0"/>
              </a:rPr>
              <a:t>ðə    </a:t>
            </a:r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ˈ</a:t>
            </a:r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bet</a:t>
            </a:r>
            <a:r>
              <a:rPr lang="ru-RU" sz="3600" b="1" dirty="0" err="1">
                <a:latin typeface="Cambria" panose="02040503050406030204" pitchFamily="18" charset="0"/>
                <a:ea typeface="Cambria" panose="02040503050406030204" pitchFamily="18" charset="0"/>
              </a:rPr>
              <a:t>ə</a:t>
            </a:r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en-US" sz="3600" b="1" dirty="0" err="1">
                <a:latin typeface="Cambria" panose="02040503050406030204" pitchFamily="18" charset="0"/>
                <a:ea typeface="Cambria" panose="02040503050406030204" pitchFamily="18" charset="0"/>
              </a:rPr>
              <a:t>ju</a:t>
            </a:r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ː </a:t>
            </a:r>
            <a:r>
              <a:rPr lang="ru-RU" sz="3600" b="1" dirty="0" err="1">
                <a:latin typeface="Cambria" panose="02040503050406030204" pitchFamily="18" charset="0"/>
                <a:ea typeface="Cambria" panose="02040503050406030204" pitchFamily="18" charset="0"/>
              </a:rPr>
              <a:t>ɡ</a:t>
            </a:r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et </a:t>
            </a:r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]</a:t>
            </a:r>
          </a:p>
          <a:p>
            <a:endParaRPr lang="ru-RU" dirty="0"/>
          </a:p>
        </p:txBody>
      </p:sp>
      <p:pic>
        <p:nvPicPr>
          <p:cNvPr id="4" name="Рисунок 3" descr="SNAGHTMLbabcfb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420888"/>
            <a:ext cx="583264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400" dirty="0">
                <a:latin typeface="Aharoni" pitchFamily="2" charset="-79"/>
                <a:cs typeface="Aharoni" pitchFamily="2" charset="-79"/>
              </a:rPr>
              <a:t>Four furious friends fought for the phone.</a:t>
            </a:r>
            <a:endParaRPr lang="ru-RU" sz="4400" dirty="0">
              <a:cs typeface="Aharoni" pitchFamily="2" charset="-79"/>
            </a:endParaRPr>
          </a:p>
          <a:p>
            <a:endParaRPr lang="ru-RU" sz="3600" dirty="0">
              <a:latin typeface="Aharoni" pitchFamily="2" charset="-79"/>
              <a:cs typeface="Aharoni" pitchFamily="2" charset="-79"/>
            </a:endParaRPr>
          </a:p>
          <a:p>
            <a:r>
              <a:rPr lang="en-US" sz="4400" dirty="0">
                <a:latin typeface="Aharoni" pitchFamily="2" charset="-79"/>
                <a:cs typeface="Aharoni" pitchFamily="2" charset="-79"/>
              </a:rPr>
              <a:t>A big black bug bit the big black bear, but the big black bear bit the big black bug back!</a:t>
            </a:r>
            <a:endParaRPr lang="ru-RU" sz="4400" dirty="0">
              <a:cs typeface="Aharoni" pitchFamily="2" charset="-79"/>
            </a:endParaRPr>
          </a:p>
          <a:p>
            <a:endParaRPr lang="ru-RU" dirty="0"/>
          </a:p>
        </p:txBody>
      </p:sp>
      <p:sp>
        <p:nvSpPr>
          <p:cNvPr id="4" name="5-конечная звезда 3">
            <a:hlinkClick r:id="rId2" action="ppaction://hlinkfile"/>
          </p:cNvPr>
          <p:cNvSpPr/>
          <p:nvPr/>
        </p:nvSpPr>
        <p:spPr>
          <a:xfrm>
            <a:off x="7772400" y="5550091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hlinkClick r:id="rId3" action="ppaction://hlinkfile"/>
          </p:cNvPr>
          <p:cNvSpPr/>
          <p:nvPr/>
        </p:nvSpPr>
        <p:spPr>
          <a:xfrm>
            <a:off x="7764793" y="227687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Содержимое 1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2789770" cy="2565381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32656"/>
            <a:ext cx="2808312" cy="2304256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8" name="Рисунок 1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140968"/>
            <a:ext cx="2880320" cy="244827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3717032"/>
            <a:ext cx="2592288" cy="252028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Содержимое 1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2789770" cy="2565381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32656"/>
            <a:ext cx="2808312" cy="2304256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8" name="Рисунок 1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430741"/>
            <a:ext cx="2880320" cy="244827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21210" y="3553226"/>
            <a:ext cx="2592288" cy="252028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27584" y="292494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bedroom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263691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horse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7124" y="5879013"/>
            <a:ext cx="2086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mouse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7784" y="6073507"/>
            <a:ext cx="2285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hare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9" grpId="0" build="p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4104457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1) to walk 	         ___    a) computer games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2) to play 		___	b) cold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3) to play with 	___	c) like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4) to ride		___	d) a dog 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5) to catch		___	e) a friend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6) to look 		___	f) a scooter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485</TotalTime>
  <Words>426</Words>
  <Application>Microsoft Office PowerPoint</Application>
  <PresentationFormat>Экран (4:3)</PresentationFormat>
  <Paragraphs>115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2" baseType="lpstr">
      <vt:lpstr>Aharoni</vt:lpstr>
      <vt:lpstr>Algerian</vt:lpstr>
      <vt:lpstr>Arial</vt:lpstr>
      <vt:lpstr>Calibri</vt:lpstr>
      <vt:lpstr>Cambria</vt:lpstr>
      <vt:lpstr>Lucida Sans Unicode</vt:lpstr>
      <vt:lpstr>New TImes Roman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               TRY HARD  </vt:lpstr>
      <vt:lpstr>Listen to the audio file and choose the holiday it is related to.  Прослушай аудиофайл и выбери  праздник,  к которому он относится.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Answer: a   b   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Answer: BE YOURSELF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vb</dc:creator>
  <cp:lastModifiedBy>Учитель 1КАБ</cp:lastModifiedBy>
  <cp:revision>38</cp:revision>
  <dcterms:created xsi:type="dcterms:W3CDTF">2016-03-28T21:33:01Z</dcterms:created>
  <dcterms:modified xsi:type="dcterms:W3CDTF">2023-03-23T11:35:54Z</dcterms:modified>
</cp:coreProperties>
</file>