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A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12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96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85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5700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13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241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640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298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98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19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68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8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0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2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65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57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18736-A900-4AA5-98B5-4BC8C884AF60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C5163-BCD2-41C8-B909-E37B2BC66B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4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D3D729-9B84-467D-BBA6-CC7568592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9373" y="1461726"/>
            <a:ext cx="9926425" cy="3317663"/>
          </a:xfrm>
        </p:spPr>
        <p:txBody>
          <a:bodyPr>
            <a:noAutofit/>
          </a:bodyPr>
          <a:lstStyle/>
          <a:p>
            <a:pPr algn="r"/>
            <a:r>
              <a:rPr lang="ru-RU" sz="7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Перевод</a:t>
            </a:r>
            <a:br>
              <a:rPr lang="ru-RU" sz="7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двоичных чисел в десятичную систему счисления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33BF8B7-A6DB-42C5-8D1F-CF7DF7533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0948" y="5043340"/>
            <a:ext cx="9614850" cy="1072299"/>
          </a:xfrm>
        </p:spPr>
        <p:txBody>
          <a:bodyPr/>
          <a:lstStyle/>
          <a:p>
            <a:pPr algn="r"/>
            <a:r>
              <a:rPr lang="ru-RU" dirty="0"/>
              <a:t>Автор: </a:t>
            </a:r>
            <a:r>
              <a:rPr lang="ru-RU" dirty="0" err="1"/>
              <a:t>Стругова</a:t>
            </a:r>
            <a:r>
              <a:rPr lang="ru-RU" dirty="0"/>
              <a:t> Александра Александровна</a:t>
            </a:r>
          </a:p>
          <a:p>
            <a:pPr algn="r"/>
            <a:r>
              <a:rPr lang="ru-RU" dirty="0"/>
              <a:t>Учитель информатики МБОУ «Шенкурская СШ»</a:t>
            </a:r>
          </a:p>
        </p:txBody>
      </p:sp>
    </p:spTree>
    <p:extLst>
      <p:ext uri="{BB962C8B-B14F-4D97-AF65-F5344CB8AC3E}">
        <p14:creationId xmlns:p14="http://schemas.microsoft.com/office/powerpoint/2010/main" val="427616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4812" y="147918"/>
            <a:ext cx="5862917" cy="65890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63235" y="147918"/>
            <a:ext cx="5862917" cy="65890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699284" y="241059"/>
            <a:ext cx="2980266" cy="2980266"/>
          </a:xfrm>
          <a:custGeom>
            <a:avLst/>
            <a:gdLst>
              <a:gd name="connsiteX0" fmla="*/ 2115406 w 2980266"/>
              <a:gd name="connsiteY0" fmla="*/ 475169 h 2980266"/>
              <a:gd name="connsiteX1" fmla="*/ 2347223 w 2980266"/>
              <a:gd name="connsiteY1" fmla="*/ 280641 h 2980266"/>
              <a:gd name="connsiteX2" fmla="*/ 2532418 w 2980266"/>
              <a:gd name="connsiteY2" fmla="*/ 436038 h 2980266"/>
              <a:gd name="connsiteX3" fmla="*/ 2381100 w 2980266"/>
              <a:gd name="connsiteY3" fmla="*/ 698113 h 2980266"/>
              <a:gd name="connsiteX4" fmla="*/ 2621526 w 2980266"/>
              <a:gd name="connsiteY4" fmla="*/ 1114543 h 2980266"/>
              <a:gd name="connsiteX5" fmla="*/ 2924149 w 2980266"/>
              <a:gd name="connsiteY5" fmla="*/ 1114535 h 2980266"/>
              <a:gd name="connsiteX6" fmla="*/ 2966129 w 2980266"/>
              <a:gd name="connsiteY6" fmla="*/ 1352617 h 2980266"/>
              <a:gd name="connsiteX7" fmla="*/ 2681754 w 2980266"/>
              <a:gd name="connsiteY7" fmla="*/ 1456113 h 2980266"/>
              <a:gd name="connsiteX8" fmla="*/ 2598255 w 2980266"/>
              <a:gd name="connsiteY8" fmla="*/ 1929659 h 2980266"/>
              <a:gd name="connsiteX9" fmla="*/ 2830082 w 2980266"/>
              <a:gd name="connsiteY9" fmla="*/ 2124176 h 2980266"/>
              <a:gd name="connsiteX10" fmla="*/ 2709205 w 2980266"/>
              <a:gd name="connsiteY10" fmla="*/ 2333542 h 2980266"/>
              <a:gd name="connsiteX11" fmla="*/ 2424835 w 2980266"/>
              <a:gd name="connsiteY11" fmla="*/ 2230031 h 2980266"/>
              <a:gd name="connsiteX12" fmla="*/ 2056481 w 2980266"/>
              <a:gd name="connsiteY12" fmla="*/ 2539116 h 2980266"/>
              <a:gd name="connsiteX13" fmla="*/ 2109039 w 2980266"/>
              <a:gd name="connsiteY13" fmla="*/ 2837141 h 2980266"/>
              <a:gd name="connsiteX14" fmla="*/ 1881863 w 2980266"/>
              <a:gd name="connsiteY14" fmla="*/ 2919826 h 2980266"/>
              <a:gd name="connsiteX15" fmla="*/ 1730559 w 2980266"/>
              <a:gd name="connsiteY15" fmla="*/ 2657743 h 2980266"/>
              <a:gd name="connsiteX16" fmla="*/ 1249707 w 2980266"/>
              <a:gd name="connsiteY16" fmla="*/ 2657743 h 2980266"/>
              <a:gd name="connsiteX17" fmla="*/ 1098403 w 2980266"/>
              <a:gd name="connsiteY17" fmla="*/ 2919826 h 2980266"/>
              <a:gd name="connsiteX18" fmla="*/ 871227 w 2980266"/>
              <a:gd name="connsiteY18" fmla="*/ 2837141 h 2980266"/>
              <a:gd name="connsiteX19" fmla="*/ 923785 w 2980266"/>
              <a:gd name="connsiteY19" fmla="*/ 2539117 h 2980266"/>
              <a:gd name="connsiteX20" fmla="*/ 555431 w 2980266"/>
              <a:gd name="connsiteY20" fmla="*/ 2230032 h 2980266"/>
              <a:gd name="connsiteX21" fmla="*/ 271061 w 2980266"/>
              <a:gd name="connsiteY21" fmla="*/ 2333542 h 2980266"/>
              <a:gd name="connsiteX22" fmla="*/ 150184 w 2980266"/>
              <a:gd name="connsiteY22" fmla="*/ 2124176 h 2980266"/>
              <a:gd name="connsiteX23" fmla="*/ 382011 w 2980266"/>
              <a:gd name="connsiteY23" fmla="*/ 1929660 h 2980266"/>
              <a:gd name="connsiteX24" fmla="*/ 298512 w 2980266"/>
              <a:gd name="connsiteY24" fmla="*/ 1456114 h 2980266"/>
              <a:gd name="connsiteX25" fmla="*/ 14137 w 2980266"/>
              <a:gd name="connsiteY25" fmla="*/ 1352617 h 2980266"/>
              <a:gd name="connsiteX26" fmla="*/ 56117 w 2980266"/>
              <a:gd name="connsiteY26" fmla="*/ 1114535 h 2980266"/>
              <a:gd name="connsiteX27" fmla="*/ 358740 w 2980266"/>
              <a:gd name="connsiteY27" fmla="*/ 1114543 h 2980266"/>
              <a:gd name="connsiteX28" fmla="*/ 599166 w 2980266"/>
              <a:gd name="connsiteY28" fmla="*/ 698113 h 2980266"/>
              <a:gd name="connsiteX29" fmla="*/ 447848 w 2980266"/>
              <a:gd name="connsiteY29" fmla="*/ 436038 h 2980266"/>
              <a:gd name="connsiteX30" fmla="*/ 633043 w 2980266"/>
              <a:gd name="connsiteY30" fmla="*/ 280641 h 2980266"/>
              <a:gd name="connsiteX31" fmla="*/ 864860 w 2980266"/>
              <a:gd name="connsiteY31" fmla="*/ 475169 h 2980266"/>
              <a:gd name="connsiteX32" fmla="*/ 1316713 w 2980266"/>
              <a:gd name="connsiteY32" fmla="*/ 310708 h 2980266"/>
              <a:gd name="connsiteX33" fmla="*/ 1369255 w 2980266"/>
              <a:gd name="connsiteY33" fmla="*/ 12681 h 2980266"/>
              <a:gd name="connsiteX34" fmla="*/ 1611011 w 2980266"/>
              <a:gd name="connsiteY34" fmla="*/ 12681 h 2980266"/>
              <a:gd name="connsiteX35" fmla="*/ 1663553 w 2980266"/>
              <a:gd name="connsiteY35" fmla="*/ 310708 h 2980266"/>
              <a:gd name="connsiteX36" fmla="*/ 2115406 w 2980266"/>
              <a:gd name="connsiteY36" fmla="*/ 475169 h 2980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0266" h="2980266">
                <a:moveTo>
                  <a:pt x="2115406" y="475169"/>
                </a:moveTo>
                <a:lnTo>
                  <a:pt x="2347223" y="280641"/>
                </a:lnTo>
                <a:lnTo>
                  <a:pt x="2532418" y="436038"/>
                </a:lnTo>
                <a:lnTo>
                  <a:pt x="2381100" y="698113"/>
                </a:lnTo>
                <a:cubicBezTo>
                  <a:pt x="2488696" y="819151"/>
                  <a:pt x="2570502" y="960843"/>
                  <a:pt x="2621526" y="1114543"/>
                </a:cubicBezTo>
                <a:lnTo>
                  <a:pt x="2924149" y="1114535"/>
                </a:lnTo>
                <a:lnTo>
                  <a:pt x="2966129" y="1352617"/>
                </a:lnTo>
                <a:lnTo>
                  <a:pt x="2681754" y="1456113"/>
                </a:lnTo>
                <a:cubicBezTo>
                  <a:pt x="2686376" y="1617995"/>
                  <a:pt x="2657965" y="1779121"/>
                  <a:pt x="2598255" y="1929659"/>
                </a:cubicBezTo>
                <a:lnTo>
                  <a:pt x="2830082" y="2124176"/>
                </a:lnTo>
                <a:lnTo>
                  <a:pt x="2709205" y="2333542"/>
                </a:lnTo>
                <a:lnTo>
                  <a:pt x="2424835" y="2230031"/>
                </a:lnTo>
                <a:cubicBezTo>
                  <a:pt x="2324320" y="2357010"/>
                  <a:pt x="2198986" y="2462178"/>
                  <a:pt x="2056481" y="2539116"/>
                </a:cubicBezTo>
                <a:lnTo>
                  <a:pt x="2109039" y="2837141"/>
                </a:lnTo>
                <a:lnTo>
                  <a:pt x="1881863" y="2919826"/>
                </a:lnTo>
                <a:lnTo>
                  <a:pt x="1730559" y="2657743"/>
                </a:lnTo>
                <a:cubicBezTo>
                  <a:pt x="1571939" y="2690405"/>
                  <a:pt x="1408327" y="2690405"/>
                  <a:pt x="1249707" y="2657743"/>
                </a:cubicBezTo>
                <a:lnTo>
                  <a:pt x="1098403" y="2919826"/>
                </a:lnTo>
                <a:lnTo>
                  <a:pt x="871227" y="2837141"/>
                </a:lnTo>
                <a:lnTo>
                  <a:pt x="923785" y="2539117"/>
                </a:lnTo>
                <a:cubicBezTo>
                  <a:pt x="781280" y="2462179"/>
                  <a:pt x="655947" y="2357011"/>
                  <a:pt x="555431" y="2230032"/>
                </a:cubicBezTo>
                <a:lnTo>
                  <a:pt x="271061" y="2333542"/>
                </a:lnTo>
                <a:lnTo>
                  <a:pt x="150184" y="2124176"/>
                </a:lnTo>
                <a:lnTo>
                  <a:pt x="382011" y="1929660"/>
                </a:lnTo>
                <a:cubicBezTo>
                  <a:pt x="322301" y="1779122"/>
                  <a:pt x="293890" y="1617995"/>
                  <a:pt x="298512" y="1456114"/>
                </a:cubicBezTo>
                <a:lnTo>
                  <a:pt x="14137" y="1352617"/>
                </a:lnTo>
                <a:lnTo>
                  <a:pt x="56117" y="1114535"/>
                </a:lnTo>
                <a:lnTo>
                  <a:pt x="358740" y="1114543"/>
                </a:lnTo>
                <a:cubicBezTo>
                  <a:pt x="409764" y="960843"/>
                  <a:pt x="491570" y="819151"/>
                  <a:pt x="599166" y="698113"/>
                </a:cubicBezTo>
                <a:lnTo>
                  <a:pt x="447848" y="436038"/>
                </a:lnTo>
                <a:lnTo>
                  <a:pt x="633043" y="280641"/>
                </a:lnTo>
                <a:lnTo>
                  <a:pt x="864860" y="475169"/>
                </a:lnTo>
                <a:cubicBezTo>
                  <a:pt x="1002743" y="390226"/>
                  <a:pt x="1156488" y="334267"/>
                  <a:pt x="1316713" y="310708"/>
                </a:cubicBezTo>
                <a:lnTo>
                  <a:pt x="1369255" y="12681"/>
                </a:lnTo>
                <a:lnTo>
                  <a:pt x="1611011" y="12681"/>
                </a:lnTo>
                <a:lnTo>
                  <a:pt x="1663553" y="310708"/>
                </a:lnTo>
                <a:cubicBezTo>
                  <a:pt x="1823778" y="334267"/>
                  <a:pt x="1977523" y="390226"/>
                  <a:pt x="2115406" y="475169"/>
                </a:cubicBez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spcFirstLastPara="0" vert="horz" wrap="square" lIns="660126" tIns="759073" rIns="660126" bIns="811195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800" kern="1200"/>
          </a:p>
        </p:txBody>
      </p:sp>
      <p:sp>
        <p:nvSpPr>
          <p:cNvPr id="6" name="TextBox 5"/>
          <p:cNvSpPr txBox="1"/>
          <p:nvPr/>
        </p:nvSpPr>
        <p:spPr>
          <a:xfrm>
            <a:off x="-421340" y="3844119"/>
            <a:ext cx="4921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/>
              <a:t>1001 = </a:t>
            </a:r>
            <a:r>
              <a:rPr lang="ru-RU" sz="7200" b="1" dirty="0">
                <a:solidFill>
                  <a:srgbClr val="63A0CC"/>
                </a:solidFill>
              </a:rPr>
              <a:t>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98E4DF-5CC3-4995-86B8-EB4960B2E165}"/>
              </a:ext>
            </a:extLst>
          </p:cNvPr>
          <p:cNvSpPr txBox="1"/>
          <p:nvPr/>
        </p:nvSpPr>
        <p:spPr>
          <a:xfrm>
            <a:off x="-421340" y="2086642"/>
            <a:ext cx="5301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/>
              <a:t>1111 = </a:t>
            </a:r>
            <a:r>
              <a:rPr lang="ru-RU" sz="7200" b="1" dirty="0">
                <a:solidFill>
                  <a:srgbClr val="63A0CC"/>
                </a:solidFill>
              </a:rPr>
              <a:t>15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D708D0-FC3D-41D5-8BEE-BA0C904DE83F}"/>
              </a:ext>
            </a:extLst>
          </p:cNvPr>
          <p:cNvSpPr txBox="1"/>
          <p:nvPr/>
        </p:nvSpPr>
        <p:spPr>
          <a:xfrm>
            <a:off x="-488205" y="3003834"/>
            <a:ext cx="6416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/>
              <a:t>100111 = </a:t>
            </a:r>
            <a:r>
              <a:rPr lang="ru-RU" sz="7200" b="1" dirty="0">
                <a:solidFill>
                  <a:srgbClr val="63A0CC"/>
                </a:solidFill>
              </a:rPr>
              <a:t>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1CA763-9EA0-40A1-86AD-88CE3E7A20E8}"/>
              </a:ext>
            </a:extLst>
          </p:cNvPr>
          <p:cNvSpPr txBox="1"/>
          <p:nvPr/>
        </p:nvSpPr>
        <p:spPr>
          <a:xfrm>
            <a:off x="-695738" y="1188624"/>
            <a:ext cx="4908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/>
              <a:t>101 = </a:t>
            </a:r>
            <a:r>
              <a:rPr lang="ru-RU" sz="7200" b="1" dirty="0">
                <a:solidFill>
                  <a:srgbClr val="63A0CC"/>
                </a:solidFill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644BF8-AD40-4F88-9FE0-31B3F055402C}"/>
              </a:ext>
            </a:extLst>
          </p:cNvPr>
          <p:cNvSpPr txBox="1"/>
          <p:nvPr/>
        </p:nvSpPr>
        <p:spPr>
          <a:xfrm>
            <a:off x="-421340" y="4653811"/>
            <a:ext cx="58629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/>
              <a:t>10000 = </a:t>
            </a:r>
            <a:r>
              <a:rPr lang="ru-RU" sz="7200" b="1" dirty="0">
                <a:solidFill>
                  <a:srgbClr val="63A0CC"/>
                </a:solidFill>
              </a:rPr>
              <a:t>16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8751EE-92AA-4F0E-837B-EE9548E1FF5B}"/>
              </a:ext>
            </a:extLst>
          </p:cNvPr>
          <p:cNvSpPr txBox="1"/>
          <p:nvPr/>
        </p:nvSpPr>
        <p:spPr>
          <a:xfrm>
            <a:off x="-123264" y="5439450"/>
            <a:ext cx="58629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/>
              <a:t>110111 = </a:t>
            </a:r>
            <a:r>
              <a:rPr lang="ru-RU" sz="7200" b="1" dirty="0">
                <a:solidFill>
                  <a:srgbClr val="63A0CC"/>
                </a:solidFill>
              </a:rPr>
              <a:t>55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4283531" y="502623"/>
            <a:ext cx="2980266" cy="2980266"/>
          </a:xfrm>
          <a:custGeom>
            <a:avLst/>
            <a:gdLst>
              <a:gd name="connsiteX0" fmla="*/ 2115406 w 2980266"/>
              <a:gd name="connsiteY0" fmla="*/ 475169 h 2980266"/>
              <a:gd name="connsiteX1" fmla="*/ 2347223 w 2980266"/>
              <a:gd name="connsiteY1" fmla="*/ 280641 h 2980266"/>
              <a:gd name="connsiteX2" fmla="*/ 2532418 w 2980266"/>
              <a:gd name="connsiteY2" fmla="*/ 436038 h 2980266"/>
              <a:gd name="connsiteX3" fmla="*/ 2381100 w 2980266"/>
              <a:gd name="connsiteY3" fmla="*/ 698113 h 2980266"/>
              <a:gd name="connsiteX4" fmla="*/ 2621526 w 2980266"/>
              <a:gd name="connsiteY4" fmla="*/ 1114543 h 2980266"/>
              <a:gd name="connsiteX5" fmla="*/ 2924149 w 2980266"/>
              <a:gd name="connsiteY5" fmla="*/ 1114535 h 2980266"/>
              <a:gd name="connsiteX6" fmla="*/ 2966129 w 2980266"/>
              <a:gd name="connsiteY6" fmla="*/ 1352617 h 2980266"/>
              <a:gd name="connsiteX7" fmla="*/ 2681754 w 2980266"/>
              <a:gd name="connsiteY7" fmla="*/ 1456113 h 2980266"/>
              <a:gd name="connsiteX8" fmla="*/ 2598255 w 2980266"/>
              <a:gd name="connsiteY8" fmla="*/ 1929659 h 2980266"/>
              <a:gd name="connsiteX9" fmla="*/ 2830082 w 2980266"/>
              <a:gd name="connsiteY9" fmla="*/ 2124176 h 2980266"/>
              <a:gd name="connsiteX10" fmla="*/ 2709205 w 2980266"/>
              <a:gd name="connsiteY10" fmla="*/ 2333542 h 2980266"/>
              <a:gd name="connsiteX11" fmla="*/ 2424835 w 2980266"/>
              <a:gd name="connsiteY11" fmla="*/ 2230031 h 2980266"/>
              <a:gd name="connsiteX12" fmla="*/ 2056481 w 2980266"/>
              <a:gd name="connsiteY12" fmla="*/ 2539116 h 2980266"/>
              <a:gd name="connsiteX13" fmla="*/ 2109039 w 2980266"/>
              <a:gd name="connsiteY13" fmla="*/ 2837141 h 2980266"/>
              <a:gd name="connsiteX14" fmla="*/ 1881863 w 2980266"/>
              <a:gd name="connsiteY14" fmla="*/ 2919826 h 2980266"/>
              <a:gd name="connsiteX15" fmla="*/ 1730559 w 2980266"/>
              <a:gd name="connsiteY15" fmla="*/ 2657743 h 2980266"/>
              <a:gd name="connsiteX16" fmla="*/ 1249707 w 2980266"/>
              <a:gd name="connsiteY16" fmla="*/ 2657743 h 2980266"/>
              <a:gd name="connsiteX17" fmla="*/ 1098403 w 2980266"/>
              <a:gd name="connsiteY17" fmla="*/ 2919826 h 2980266"/>
              <a:gd name="connsiteX18" fmla="*/ 871227 w 2980266"/>
              <a:gd name="connsiteY18" fmla="*/ 2837141 h 2980266"/>
              <a:gd name="connsiteX19" fmla="*/ 923785 w 2980266"/>
              <a:gd name="connsiteY19" fmla="*/ 2539117 h 2980266"/>
              <a:gd name="connsiteX20" fmla="*/ 555431 w 2980266"/>
              <a:gd name="connsiteY20" fmla="*/ 2230032 h 2980266"/>
              <a:gd name="connsiteX21" fmla="*/ 271061 w 2980266"/>
              <a:gd name="connsiteY21" fmla="*/ 2333542 h 2980266"/>
              <a:gd name="connsiteX22" fmla="*/ 150184 w 2980266"/>
              <a:gd name="connsiteY22" fmla="*/ 2124176 h 2980266"/>
              <a:gd name="connsiteX23" fmla="*/ 382011 w 2980266"/>
              <a:gd name="connsiteY23" fmla="*/ 1929660 h 2980266"/>
              <a:gd name="connsiteX24" fmla="*/ 298512 w 2980266"/>
              <a:gd name="connsiteY24" fmla="*/ 1456114 h 2980266"/>
              <a:gd name="connsiteX25" fmla="*/ 14137 w 2980266"/>
              <a:gd name="connsiteY25" fmla="*/ 1352617 h 2980266"/>
              <a:gd name="connsiteX26" fmla="*/ 56117 w 2980266"/>
              <a:gd name="connsiteY26" fmla="*/ 1114535 h 2980266"/>
              <a:gd name="connsiteX27" fmla="*/ 358740 w 2980266"/>
              <a:gd name="connsiteY27" fmla="*/ 1114543 h 2980266"/>
              <a:gd name="connsiteX28" fmla="*/ 599166 w 2980266"/>
              <a:gd name="connsiteY28" fmla="*/ 698113 h 2980266"/>
              <a:gd name="connsiteX29" fmla="*/ 447848 w 2980266"/>
              <a:gd name="connsiteY29" fmla="*/ 436038 h 2980266"/>
              <a:gd name="connsiteX30" fmla="*/ 633043 w 2980266"/>
              <a:gd name="connsiteY30" fmla="*/ 280641 h 2980266"/>
              <a:gd name="connsiteX31" fmla="*/ 864860 w 2980266"/>
              <a:gd name="connsiteY31" fmla="*/ 475169 h 2980266"/>
              <a:gd name="connsiteX32" fmla="*/ 1316713 w 2980266"/>
              <a:gd name="connsiteY32" fmla="*/ 310708 h 2980266"/>
              <a:gd name="connsiteX33" fmla="*/ 1369255 w 2980266"/>
              <a:gd name="connsiteY33" fmla="*/ 12681 h 2980266"/>
              <a:gd name="connsiteX34" fmla="*/ 1611011 w 2980266"/>
              <a:gd name="connsiteY34" fmla="*/ 12681 h 2980266"/>
              <a:gd name="connsiteX35" fmla="*/ 1663553 w 2980266"/>
              <a:gd name="connsiteY35" fmla="*/ 310708 h 2980266"/>
              <a:gd name="connsiteX36" fmla="*/ 2115406 w 2980266"/>
              <a:gd name="connsiteY36" fmla="*/ 475169 h 2980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0266" h="2980266">
                <a:moveTo>
                  <a:pt x="2115406" y="475169"/>
                </a:moveTo>
                <a:lnTo>
                  <a:pt x="2347223" y="280641"/>
                </a:lnTo>
                <a:lnTo>
                  <a:pt x="2532418" y="436038"/>
                </a:lnTo>
                <a:lnTo>
                  <a:pt x="2381100" y="698113"/>
                </a:lnTo>
                <a:cubicBezTo>
                  <a:pt x="2488696" y="819151"/>
                  <a:pt x="2570502" y="960843"/>
                  <a:pt x="2621526" y="1114543"/>
                </a:cubicBezTo>
                <a:lnTo>
                  <a:pt x="2924149" y="1114535"/>
                </a:lnTo>
                <a:lnTo>
                  <a:pt x="2966129" y="1352617"/>
                </a:lnTo>
                <a:lnTo>
                  <a:pt x="2681754" y="1456113"/>
                </a:lnTo>
                <a:cubicBezTo>
                  <a:pt x="2686376" y="1617995"/>
                  <a:pt x="2657965" y="1779121"/>
                  <a:pt x="2598255" y="1929659"/>
                </a:cubicBezTo>
                <a:lnTo>
                  <a:pt x="2830082" y="2124176"/>
                </a:lnTo>
                <a:lnTo>
                  <a:pt x="2709205" y="2333542"/>
                </a:lnTo>
                <a:lnTo>
                  <a:pt x="2424835" y="2230031"/>
                </a:lnTo>
                <a:cubicBezTo>
                  <a:pt x="2324320" y="2357010"/>
                  <a:pt x="2198986" y="2462178"/>
                  <a:pt x="2056481" y="2539116"/>
                </a:cubicBezTo>
                <a:lnTo>
                  <a:pt x="2109039" y="2837141"/>
                </a:lnTo>
                <a:lnTo>
                  <a:pt x="1881863" y="2919826"/>
                </a:lnTo>
                <a:lnTo>
                  <a:pt x="1730559" y="2657743"/>
                </a:lnTo>
                <a:cubicBezTo>
                  <a:pt x="1571939" y="2690405"/>
                  <a:pt x="1408327" y="2690405"/>
                  <a:pt x="1249707" y="2657743"/>
                </a:cubicBezTo>
                <a:lnTo>
                  <a:pt x="1098403" y="2919826"/>
                </a:lnTo>
                <a:lnTo>
                  <a:pt x="871227" y="2837141"/>
                </a:lnTo>
                <a:lnTo>
                  <a:pt x="923785" y="2539117"/>
                </a:lnTo>
                <a:cubicBezTo>
                  <a:pt x="781280" y="2462179"/>
                  <a:pt x="655947" y="2357011"/>
                  <a:pt x="555431" y="2230032"/>
                </a:cubicBezTo>
                <a:lnTo>
                  <a:pt x="271061" y="2333542"/>
                </a:lnTo>
                <a:lnTo>
                  <a:pt x="150184" y="2124176"/>
                </a:lnTo>
                <a:lnTo>
                  <a:pt x="382011" y="1929660"/>
                </a:lnTo>
                <a:cubicBezTo>
                  <a:pt x="322301" y="1779122"/>
                  <a:pt x="293890" y="1617995"/>
                  <a:pt x="298512" y="1456114"/>
                </a:cubicBezTo>
                <a:lnTo>
                  <a:pt x="14137" y="1352617"/>
                </a:lnTo>
                <a:lnTo>
                  <a:pt x="56117" y="1114535"/>
                </a:lnTo>
                <a:lnTo>
                  <a:pt x="358740" y="1114543"/>
                </a:lnTo>
                <a:cubicBezTo>
                  <a:pt x="409764" y="960843"/>
                  <a:pt x="491570" y="819151"/>
                  <a:pt x="599166" y="698113"/>
                </a:cubicBezTo>
                <a:lnTo>
                  <a:pt x="447848" y="436038"/>
                </a:lnTo>
                <a:lnTo>
                  <a:pt x="633043" y="280641"/>
                </a:lnTo>
                <a:lnTo>
                  <a:pt x="864860" y="475169"/>
                </a:lnTo>
                <a:cubicBezTo>
                  <a:pt x="1002743" y="390226"/>
                  <a:pt x="1156488" y="334267"/>
                  <a:pt x="1316713" y="310708"/>
                </a:cubicBezTo>
                <a:lnTo>
                  <a:pt x="1369255" y="12681"/>
                </a:lnTo>
                <a:lnTo>
                  <a:pt x="1611011" y="12681"/>
                </a:lnTo>
                <a:lnTo>
                  <a:pt x="1663553" y="310708"/>
                </a:lnTo>
                <a:cubicBezTo>
                  <a:pt x="1823778" y="334267"/>
                  <a:pt x="1977523" y="390226"/>
                  <a:pt x="2115406" y="475169"/>
                </a:cubicBez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660126" tIns="759073" rIns="660126" bIns="811195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800" kern="1200"/>
          </a:p>
        </p:txBody>
      </p:sp>
    </p:spTree>
    <p:extLst>
      <p:ext uri="{BB962C8B-B14F-4D97-AF65-F5344CB8AC3E}">
        <p14:creationId xmlns:p14="http://schemas.microsoft.com/office/powerpoint/2010/main" val="244814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0.34414 3.7037E-7 C 0.49831 3.7037E-7 0.68841 0.17662 0.68841 0.32037 L 0.68841 0.64074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14" y="3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13056 L 0.30209 -0.13056 C 0.43737 -0.13056 0.6043 0.0118 0.6043 0.12824 L 0.6043 0.38727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08" y="2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0.2699 L 0.24987 -0.2699 C 0.36172 -0.2699 0.49987 -0.16921 0.49987 -0.08727 L 0.49987 0.0956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87" y="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3963 L 0.32643 -0.3963 C 0.47252 -0.3963 0.65299 -0.3294 0.65299 -0.27477 L 0.65299 -0.15301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56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0.50787 L 0.29596 -0.50787 C 0.42852 -0.50787 0.59206 -0.49537 0.59206 -0.48495 L 0.59206 -0.46203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96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0.62616 L 0.27526 -0.62616 C 0.39857 -0.62616 0.55065 -0.67454 0.55065 -0.71366 L 0.55065 -0.80116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26" y="-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C5EE3-EC2C-4D8F-A0F5-E04E49452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0506" y="177326"/>
            <a:ext cx="8791575" cy="1422874"/>
          </a:xfrm>
        </p:spPr>
        <p:txBody>
          <a:bodyPr>
            <a:normAutofit/>
          </a:bodyPr>
          <a:lstStyle/>
          <a:p>
            <a:pPr algn="r"/>
            <a:r>
              <a:rPr lang="ru-RU" sz="7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Источники: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2743B80-63B8-466C-81C9-7893BA2B1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9249" y="1773238"/>
            <a:ext cx="9272831" cy="1655762"/>
          </a:xfrm>
        </p:spPr>
        <p:txBody>
          <a:bodyPr/>
          <a:lstStyle/>
          <a:p>
            <a:pPr algn="r"/>
            <a:r>
              <a:rPr lang="ru-RU" dirty="0" err="1"/>
              <a:t>Босова</a:t>
            </a:r>
            <a:r>
              <a:rPr lang="ru-RU" dirty="0"/>
              <a:t> Л.Л., </a:t>
            </a:r>
            <a:r>
              <a:rPr lang="ru-RU" dirty="0" err="1"/>
              <a:t>Босова</a:t>
            </a:r>
            <a:r>
              <a:rPr lang="ru-RU" dirty="0"/>
              <a:t> А.Ю. Информатика. 8 класс: учебник – М.: Просвещение, 2021.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729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269</TotalTime>
  <Words>56</Words>
  <Application>Microsoft Office PowerPoint</Application>
  <PresentationFormat>Широкоэкранный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Tw Cen MT</vt:lpstr>
      <vt:lpstr>Контур</vt:lpstr>
      <vt:lpstr>Перевод двоичных чисел в десятичную систему счисления</vt:lpstr>
      <vt:lpstr>Презентация PowerPoint</vt:lpstr>
      <vt:lpstr>Источники: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7- кабинет</cp:lastModifiedBy>
  <cp:revision>12</cp:revision>
  <dcterms:created xsi:type="dcterms:W3CDTF">2022-03-30T14:19:05Z</dcterms:created>
  <dcterms:modified xsi:type="dcterms:W3CDTF">2022-04-01T11:18:56Z</dcterms:modified>
</cp:coreProperties>
</file>