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mp3" ContentType="audio/unknown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527" r:id="rId3"/>
    <p:sldId id="529" r:id="rId4"/>
    <p:sldId id="530" r:id="rId5"/>
    <p:sldId id="531" r:id="rId6"/>
    <p:sldId id="532" r:id="rId7"/>
    <p:sldId id="533" r:id="rId8"/>
    <p:sldId id="534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Раздел по умолчанию" id="{3DF063D5-B4AE-4885-9B89-CD2B06E28556}">
          <p14:sldIdLst>
            <p14:sldId id="256"/>
            <p14:sldId id="527"/>
            <p14:sldId id="528"/>
            <p14:sldId id="529"/>
            <p14:sldId id="530"/>
            <p14:sldId id="531"/>
            <p14:sldId id="532"/>
            <p14:sldId id="533"/>
            <p14:sldId id="534"/>
          </p14:sldIdLst>
        </p14:section>
      </p14:sectionLst>
    </p:ex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E125C"/>
    <a:srgbClr val="31CCE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B301B821-A1FF-4177-AEE7-76D212191A09}" styleName="Средний стиль 1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484" autoAdjust="0"/>
    <p:restoredTop sz="94660"/>
  </p:normalViewPr>
  <p:slideViewPr>
    <p:cSldViewPr>
      <p:cViewPr varScale="1">
        <p:scale>
          <a:sx n="65" d="100"/>
          <a:sy n="65" d="100"/>
        </p:scale>
        <p:origin x="-1500" y="-108"/>
      </p:cViewPr>
      <p:guideLst>
        <p:guide orient="horz" pos="2160"/>
        <p:guide pos="70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1.mp3"/><Relationship Id="rId5" Type="http://schemas.openxmlformats.org/officeDocument/2006/relationships/image" Target="../media/image3.png"/><Relationship Id="rId4" Type="http://schemas.microsoft.com/office/2007/relationships/media" Target="../media/media1.mp3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media" Target="../media/media2.mp3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2.mp3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87624" y="4365104"/>
            <a:ext cx="7772400" cy="1470025"/>
          </a:xfrm>
        </p:spPr>
        <p:txBody>
          <a:bodyPr>
            <a:noAutofit/>
          </a:bodyPr>
          <a:lstStyle/>
          <a:p>
            <a:r>
              <a:rPr lang="es-ES" sz="115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Step </a:t>
            </a:r>
            <a:r>
              <a:rPr lang="en-US" sz="1150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3</a:t>
            </a:r>
            <a:endParaRPr lang="ru-RU" sz="115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ce Skates icon « Sandy Haight Illustration - ClipArt Best - ClipArt Bes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980013">
            <a:off x="5846049" y="5210628"/>
            <a:ext cx="1494574" cy="1494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3898776" cy="778098"/>
          </a:xfrm>
        </p:spPr>
        <p:txBody>
          <a:bodyPr>
            <a:normAutofit fontScale="90000"/>
          </a:bodyPr>
          <a:lstStyle/>
          <a:p>
            <a:r>
              <a:rPr lang="en-US" sz="6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Listening</a:t>
            </a:r>
            <a:endParaRPr lang="ru-RU" sz="6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4" name="005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227594" y="404664"/>
            <a:ext cx="504056" cy="50405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211960" y="408523"/>
            <a:ext cx="4554452" cy="5232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800" dirty="0" smtClean="0">
                <a:latin typeface="Comic Sans MS" pitchFamily="66" charset="0"/>
              </a:rPr>
              <a:t>True, false or not stated?</a:t>
            </a:r>
            <a:endParaRPr lang="ru-RU" sz="2800" dirty="0">
              <a:latin typeface="Comic Sans MS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259614" y="1844824"/>
            <a:ext cx="7196732" cy="39090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 smtClean="0">
                <a:latin typeface="Comic Sans MS" pitchFamily="66" charset="0"/>
              </a:rPr>
              <a:t>The </a:t>
            </a:r>
            <a:r>
              <a:rPr lang="en-US" sz="2400" dirty="0">
                <a:latin typeface="Comic Sans MS" pitchFamily="66" charset="0"/>
              </a:rPr>
              <a:t>speaker likes only </a:t>
            </a:r>
            <a:r>
              <a:rPr lang="en-US" sz="2400" dirty="0" smtClean="0">
                <a:latin typeface="Comic Sans MS" pitchFamily="66" charset="0"/>
              </a:rPr>
              <a:t>skating.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 smtClean="0">
                <a:latin typeface="Comic Sans MS" pitchFamily="66" charset="0"/>
              </a:rPr>
              <a:t>The </a:t>
            </a:r>
            <a:r>
              <a:rPr lang="en-US" sz="2400" dirty="0">
                <a:latin typeface="Comic Sans MS" pitchFamily="66" charset="0"/>
              </a:rPr>
              <a:t>speaker can’t forget his </a:t>
            </a:r>
            <a:r>
              <a:rPr lang="en-US" sz="2400" dirty="0" smtClean="0">
                <a:latin typeface="Comic Sans MS" pitchFamily="66" charset="0"/>
              </a:rPr>
              <a:t>first skating rink.</a:t>
            </a:r>
            <a:endParaRPr lang="en-US" sz="2400" dirty="0">
              <a:latin typeface="Comic Sans MS" pitchFamily="66" charset="0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 smtClean="0">
                <a:latin typeface="Comic Sans MS" pitchFamily="66" charset="0"/>
              </a:rPr>
              <a:t>The </a:t>
            </a:r>
            <a:r>
              <a:rPr lang="en-US" sz="2400" dirty="0">
                <a:latin typeface="Comic Sans MS" pitchFamily="66" charset="0"/>
              </a:rPr>
              <a:t>speaker used to live in the </a:t>
            </a:r>
            <a:r>
              <a:rPr lang="en-US" sz="2400" dirty="0" smtClean="0">
                <a:latin typeface="Comic Sans MS" pitchFamily="66" charset="0"/>
              </a:rPr>
              <a:t>north of Europe.</a:t>
            </a:r>
            <a:endParaRPr lang="en-US" sz="2400" dirty="0">
              <a:latin typeface="Comic Sans MS" pitchFamily="66" charset="0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 smtClean="0">
                <a:latin typeface="Comic Sans MS" pitchFamily="66" charset="0"/>
              </a:rPr>
              <a:t>The </a:t>
            </a:r>
            <a:r>
              <a:rPr lang="en-US" sz="2400" dirty="0">
                <a:latin typeface="Comic Sans MS" pitchFamily="66" charset="0"/>
              </a:rPr>
              <a:t>speaker lived in Florida for 15 </a:t>
            </a:r>
            <a:r>
              <a:rPr lang="en-US" sz="2400" dirty="0" smtClean="0">
                <a:latin typeface="Comic Sans MS" pitchFamily="66" charset="0"/>
              </a:rPr>
              <a:t>years.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 smtClean="0">
                <a:latin typeface="Comic Sans MS" pitchFamily="66" charset="0"/>
              </a:rPr>
              <a:t>The </a:t>
            </a:r>
            <a:r>
              <a:rPr lang="en-US" sz="2400" dirty="0">
                <a:latin typeface="Comic Sans MS" pitchFamily="66" charset="0"/>
              </a:rPr>
              <a:t>speaker likes skating even more now that </a:t>
            </a:r>
            <a:r>
              <a:rPr lang="en-US" sz="2400" dirty="0" smtClean="0">
                <a:latin typeface="Comic Sans MS" pitchFamily="66" charset="0"/>
              </a:rPr>
              <a:t>he lives in Canada.</a:t>
            </a:r>
            <a:endParaRPr lang="en-US" sz="2400" dirty="0"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21473" y="2564904"/>
            <a:ext cx="341760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T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21473" y="3102813"/>
            <a:ext cx="341760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T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31650" y="4719374"/>
            <a:ext cx="341760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T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31650" y="1988840"/>
            <a:ext cx="324128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F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38450" y="4221088"/>
            <a:ext cx="532518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NS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75261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7298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994122"/>
          </a:xfrm>
        </p:spPr>
        <p:txBody>
          <a:bodyPr>
            <a:noAutofit/>
          </a:bodyPr>
          <a:lstStyle/>
          <a:p>
            <a:r>
              <a:rPr lang="en-US" sz="6600" dirty="0" smtClean="0">
                <a:solidFill>
                  <a:schemeClr val="tx2">
                    <a:lumMod val="50000"/>
                  </a:schemeClr>
                </a:solidFill>
                <a:latin typeface="Agent Orange" pitchFamily="2" charset="0"/>
                <a:cs typeface="Agent Orange" pitchFamily="2" charset="0"/>
              </a:rPr>
              <a:t>SPORT</a:t>
            </a:r>
            <a:endParaRPr lang="ru-RU" sz="6600" dirty="0">
              <a:solidFill>
                <a:schemeClr val="tx2">
                  <a:lumMod val="50000"/>
                </a:schemeClr>
              </a:solidFill>
              <a:cs typeface="Agent Orange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1559" y="1392825"/>
            <a:ext cx="2437107" cy="120032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omic Sans MS" pitchFamily="66" charset="0"/>
              </a:rPr>
              <a:t>спортивная деятельность</a:t>
            </a:r>
          </a:p>
          <a:p>
            <a:pPr algn="ctr"/>
            <a:r>
              <a:rPr lang="ru-RU" dirty="0" smtClean="0">
                <a:latin typeface="Comic Sans MS" pitchFamily="66" charset="0"/>
              </a:rPr>
              <a:t>(неисчисляемое сущ.)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622707" y="1392826"/>
            <a:ext cx="2437107" cy="120032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endParaRPr lang="ru-RU" dirty="0" smtClean="0">
              <a:latin typeface="Comic Sans MS" pitchFamily="66" charset="0"/>
            </a:endParaRPr>
          </a:p>
          <a:p>
            <a:pPr algn="ctr"/>
            <a:r>
              <a:rPr lang="ru-RU" dirty="0" smtClean="0">
                <a:latin typeface="Comic Sans MS" pitchFamily="66" charset="0"/>
              </a:rPr>
              <a:t>вид спорта</a:t>
            </a:r>
          </a:p>
          <a:p>
            <a:pPr algn="ctr"/>
            <a:r>
              <a:rPr lang="ru-RU" dirty="0" smtClean="0">
                <a:latin typeface="Comic Sans MS" pitchFamily="66" charset="0"/>
              </a:rPr>
              <a:t>(исчисляемое сущ.)</a:t>
            </a:r>
          </a:p>
          <a:p>
            <a:pPr algn="ctr"/>
            <a:endParaRPr lang="ru-RU" dirty="0"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7354" y="3394474"/>
            <a:ext cx="23326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Comic Sans MS" pitchFamily="66" charset="0"/>
              </a:rPr>
              <a:t>Do you like </a:t>
            </a:r>
            <a:r>
              <a:rPr lang="en-US" sz="2000" b="1" dirty="0" smtClean="0">
                <a:solidFill>
                  <a:srgbClr val="BE125C"/>
                </a:solidFill>
                <a:latin typeface="Comic Sans MS" pitchFamily="66" charset="0"/>
              </a:rPr>
              <a:t>sport</a:t>
            </a:r>
            <a:r>
              <a:rPr lang="en-US" sz="2000" dirty="0" smtClean="0">
                <a:latin typeface="Comic Sans MS" pitchFamily="66" charset="0"/>
              </a:rPr>
              <a:t>?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64088" y="3374623"/>
            <a:ext cx="30953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Comic Sans MS" pitchFamily="66" charset="0"/>
              </a:rPr>
              <a:t>Football and basketball are popular </a:t>
            </a:r>
            <a:r>
              <a:rPr lang="en-US" sz="2000" b="1" dirty="0" smtClean="0">
                <a:solidFill>
                  <a:srgbClr val="BE125C"/>
                </a:solidFill>
                <a:latin typeface="Comic Sans MS" pitchFamily="66" charset="0"/>
              </a:rPr>
              <a:t>sports</a:t>
            </a:r>
            <a:r>
              <a:rPr lang="en-US" sz="2000" dirty="0" smtClean="0">
                <a:latin typeface="Comic Sans MS" pitchFamily="66" charset="0"/>
              </a:rPr>
              <a:t>.</a:t>
            </a:r>
            <a:endParaRPr lang="ru-RU" sz="2000" dirty="0">
              <a:latin typeface="Comic Sans MS" pitchFamily="66" charset="0"/>
            </a:endParaRPr>
          </a:p>
        </p:txBody>
      </p:sp>
      <p:pic>
        <p:nvPicPr>
          <p:cNvPr id="2050" name="Picture 2" descr="Sport cartoon clipart 1 » Clipart Statio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71800" y="4293096"/>
            <a:ext cx="3256644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73321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404663"/>
            <a:ext cx="8280920" cy="76944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>
                <a:latin typeface="Comic Sans MS" pitchFamily="66" charset="0"/>
              </a:rPr>
              <a:t>В функции </a:t>
            </a:r>
            <a:r>
              <a:rPr lang="ru-RU" sz="2000" u="sng" dirty="0" smtClean="0">
                <a:latin typeface="Comic Sans MS" pitchFamily="66" charset="0"/>
              </a:rPr>
              <a:t>определения перед существительным</a:t>
            </a:r>
            <a:r>
              <a:rPr lang="ru-RU" sz="2000" dirty="0" smtClean="0">
                <a:latin typeface="Comic Sans MS" pitchFamily="66" charset="0"/>
              </a:rPr>
              <a:t> используется только форма </a:t>
            </a:r>
            <a:r>
              <a:rPr lang="en-US" sz="2400" b="1" dirty="0" smtClean="0">
                <a:solidFill>
                  <a:srgbClr val="BE125C"/>
                </a:solidFill>
                <a:latin typeface="Comic Sans MS" pitchFamily="66" charset="0"/>
              </a:rPr>
              <a:t>sports</a:t>
            </a:r>
            <a:endParaRPr lang="ru-RU" sz="2400" b="1" dirty="0">
              <a:solidFill>
                <a:srgbClr val="BE125C"/>
              </a:solidFill>
              <a:latin typeface="Comic Sans MS" pitchFamily="66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578958"/>
            <a:ext cx="1296144" cy="9451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73458" y="2380208"/>
            <a:ext cx="742697" cy="18098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99992" y="4365104"/>
            <a:ext cx="1311672" cy="90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7146" y="5157192"/>
            <a:ext cx="1395322" cy="12891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587157" y="1628800"/>
            <a:ext cx="3132348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 smtClean="0">
                <a:latin typeface="Comic Sans MS" pitchFamily="66" charset="0"/>
              </a:rPr>
              <a:t>sports</a:t>
            </a:r>
            <a:r>
              <a:rPr lang="en-US" sz="2800" dirty="0" smtClean="0">
                <a:latin typeface="Comic Sans MS" pitchFamily="66" charset="0"/>
              </a:rPr>
              <a:t> watch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Comic Sans MS" pitchFamily="66" charset="0"/>
              </a:rPr>
              <a:t>sports</a:t>
            </a:r>
            <a:r>
              <a:rPr lang="en-US" sz="2800" dirty="0">
                <a:latin typeface="Comic Sans MS" pitchFamily="66" charset="0"/>
              </a:rPr>
              <a:t> </a:t>
            </a:r>
            <a:r>
              <a:rPr lang="en-US" sz="2800" dirty="0" smtClean="0">
                <a:latin typeface="Comic Sans MS" pitchFamily="66" charset="0"/>
              </a:rPr>
              <a:t>news</a:t>
            </a:r>
            <a:endParaRPr lang="ru-RU" sz="2800" dirty="0">
              <a:latin typeface="Comic Sans MS" pitchFamily="66" charset="0"/>
            </a:endParaRP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Comic Sans MS" pitchFamily="66" charset="0"/>
              </a:rPr>
              <a:t>sports</a:t>
            </a:r>
            <a:r>
              <a:rPr lang="en-US" sz="2800" dirty="0">
                <a:latin typeface="Comic Sans MS" pitchFamily="66" charset="0"/>
              </a:rPr>
              <a:t> </a:t>
            </a:r>
            <a:r>
              <a:rPr lang="en-US" sz="2800" dirty="0" smtClean="0">
                <a:latin typeface="Comic Sans MS" pitchFamily="66" charset="0"/>
              </a:rPr>
              <a:t>bottle</a:t>
            </a:r>
            <a:endParaRPr lang="ru-RU" sz="2800" dirty="0">
              <a:latin typeface="Comic Sans MS" pitchFamily="66" charset="0"/>
            </a:endParaRP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Comic Sans MS" pitchFamily="66" charset="0"/>
              </a:rPr>
              <a:t>sports</a:t>
            </a:r>
            <a:r>
              <a:rPr lang="en-US" sz="2800" dirty="0">
                <a:latin typeface="Comic Sans MS" pitchFamily="66" charset="0"/>
              </a:rPr>
              <a:t> </a:t>
            </a:r>
            <a:r>
              <a:rPr lang="en-US" sz="2800" dirty="0" smtClean="0">
                <a:latin typeface="Comic Sans MS" pitchFamily="66" charset="0"/>
              </a:rPr>
              <a:t>jacket</a:t>
            </a:r>
            <a:endParaRPr lang="ru-RU" sz="2800" dirty="0">
              <a:latin typeface="Comic Sans MS" pitchFamily="66" charset="0"/>
            </a:endParaRP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Comic Sans MS" pitchFamily="66" charset="0"/>
              </a:rPr>
              <a:t>sports</a:t>
            </a:r>
            <a:r>
              <a:rPr lang="en-US" sz="2800" dirty="0">
                <a:latin typeface="Comic Sans MS" pitchFamily="66" charset="0"/>
              </a:rPr>
              <a:t> </a:t>
            </a:r>
            <a:r>
              <a:rPr lang="en-US" sz="2800" dirty="0" smtClean="0">
                <a:latin typeface="Comic Sans MS" pitchFamily="66" charset="0"/>
              </a:rPr>
              <a:t>club</a:t>
            </a:r>
            <a:endParaRPr lang="ru-RU" sz="2800" dirty="0">
              <a:latin typeface="Comic Sans MS" pitchFamily="66" charset="0"/>
            </a:endParaRP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Comic Sans MS" pitchFamily="66" charset="0"/>
              </a:rPr>
              <a:t>sports</a:t>
            </a:r>
            <a:r>
              <a:rPr lang="en-US" sz="2800" dirty="0">
                <a:latin typeface="Comic Sans MS" pitchFamily="66" charset="0"/>
              </a:rPr>
              <a:t> </a:t>
            </a:r>
            <a:r>
              <a:rPr lang="en-US" sz="2800" dirty="0" smtClean="0">
                <a:latin typeface="Comic Sans MS" pitchFamily="66" charset="0"/>
              </a:rPr>
              <a:t>glasses</a:t>
            </a:r>
            <a:endParaRPr lang="ru-RU" sz="2800" dirty="0">
              <a:latin typeface="Comic Sans MS" pitchFamily="66" charset="0"/>
            </a:endParaRP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Comic Sans MS" pitchFamily="66" charset="0"/>
              </a:rPr>
              <a:t>sports</a:t>
            </a:r>
            <a:r>
              <a:rPr lang="en-US" sz="2800" dirty="0">
                <a:latin typeface="Comic Sans MS" pitchFamily="66" charset="0"/>
              </a:rPr>
              <a:t> </a:t>
            </a:r>
            <a:r>
              <a:rPr lang="en-US" sz="2800" dirty="0" smtClean="0">
                <a:latin typeface="Comic Sans MS" pitchFamily="66" charset="0"/>
              </a:rPr>
              <a:t>bag</a:t>
            </a:r>
            <a:endParaRPr lang="ru-RU" sz="28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71878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58997293"/>
              </p:ext>
            </p:extLst>
          </p:nvPr>
        </p:nvGraphicFramePr>
        <p:xfrm>
          <a:off x="395536" y="260648"/>
          <a:ext cx="8424936" cy="6264701"/>
        </p:xfrm>
        <a:graphic>
          <a:graphicData uri="http://schemas.openxmlformats.org/drawingml/2006/table">
            <a:tbl>
              <a:tblPr firstRow="1" firstCol="1" bandRow="1">
                <a:tableStyleId>{69012ECD-51FC-41F1-AA8D-1B2483CD663E}</a:tableStyleId>
              </a:tblPr>
              <a:tblGrid>
                <a:gridCol w="2483026"/>
                <a:gridCol w="2902226"/>
                <a:gridCol w="3039684"/>
              </a:tblGrid>
              <a:tr h="592832"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3600" b="0" i="0" u="none" dirty="0">
                          <a:effectLst/>
                          <a:latin typeface="Bauhaus 93" pitchFamily="82" charset="0"/>
                          <a:cs typeface="Agent Orange" pitchFamily="2" charset="0"/>
                        </a:rPr>
                        <a:t>SPORT</a:t>
                      </a:r>
                      <a:endParaRPr lang="ru-RU" sz="2400" b="0" i="0" u="none" dirty="0">
                        <a:effectLst/>
                        <a:latin typeface="Calibri"/>
                        <a:ea typeface="Calibri"/>
                        <a:cs typeface="Agent Orange" pitchFamily="2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302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3200" b="1" i="0" u="non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go</a:t>
                      </a:r>
                      <a:endParaRPr lang="ru-RU" sz="1800" b="1" i="0" u="none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3200" b="1" i="0" u="non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play</a:t>
                      </a:r>
                      <a:endParaRPr lang="ru-RU" sz="1800" b="1" i="0" u="none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3200" b="1" i="0" u="non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do</a:t>
                      </a:r>
                      <a:endParaRPr lang="ru-RU" sz="1800" b="1" i="0" u="none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6018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2000" b="0" i="0" u="none">
                          <a:effectLst/>
                          <a:latin typeface="Comic Sans MS" pitchFamily="66" charset="0"/>
                        </a:rPr>
                        <a:t>skiing</a:t>
                      </a:r>
                      <a:endParaRPr lang="ru-RU" sz="2000" b="0" i="0" u="none">
                        <a:effectLst/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2000" b="0" i="0" u="none" dirty="0">
                          <a:effectLst/>
                          <a:latin typeface="Comic Sans MS" pitchFamily="66" charset="0"/>
                        </a:rPr>
                        <a:t>badminton</a:t>
                      </a:r>
                      <a:endParaRPr lang="ru-RU" sz="2000" b="0" i="0" u="none" dirty="0">
                        <a:effectLst/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2000" b="0" i="0" u="none" dirty="0">
                          <a:effectLst/>
                          <a:latin typeface="Comic Sans MS" pitchFamily="66" charset="0"/>
                        </a:rPr>
                        <a:t>boxing</a:t>
                      </a:r>
                      <a:endParaRPr lang="ru-RU" sz="2000" b="0" i="0" u="none" dirty="0">
                        <a:effectLst/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6018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2000" b="0" i="0" u="none">
                          <a:effectLst/>
                          <a:latin typeface="Comic Sans MS" pitchFamily="66" charset="0"/>
                        </a:rPr>
                        <a:t>skating</a:t>
                      </a:r>
                      <a:endParaRPr lang="ru-RU" sz="2000" b="0" i="0" u="none">
                        <a:effectLst/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2000" b="0" i="0" u="none">
                          <a:effectLst/>
                          <a:latin typeface="Comic Sans MS" pitchFamily="66" charset="0"/>
                        </a:rPr>
                        <a:t>volleyball</a:t>
                      </a:r>
                      <a:endParaRPr lang="ru-RU" sz="2000" b="0" i="0" u="none">
                        <a:effectLst/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2000" b="0" i="0" u="none">
                          <a:effectLst/>
                          <a:latin typeface="Comic Sans MS" pitchFamily="66" charset="0"/>
                        </a:rPr>
                        <a:t>gymnastics</a:t>
                      </a:r>
                      <a:endParaRPr lang="ru-RU" sz="2000" b="0" i="0" u="none">
                        <a:effectLst/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6018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2000" b="0" i="0" u="none">
                          <a:effectLst/>
                          <a:latin typeface="Comic Sans MS" pitchFamily="66" charset="0"/>
                        </a:rPr>
                        <a:t>roller-skating</a:t>
                      </a:r>
                      <a:endParaRPr lang="ru-RU" sz="2000" b="0" i="0" u="none">
                        <a:effectLst/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2000" b="0" i="0" u="none">
                          <a:effectLst/>
                          <a:latin typeface="Comic Sans MS" pitchFamily="66" charset="0"/>
                        </a:rPr>
                        <a:t>basketball</a:t>
                      </a:r>
                      <a:endParaRPr lang="ru-RU" sz="2000" b="0" i="0" u="none">
                        <a:effectLst/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2000" b="0" i="0" u="none">
                          <a:effectLst/>
                          <a:latin typeface="Comic Sans MS" pitchFamily="66" charset="0"/>
                        </a:rPr>
                        <a:t>judo</a:t>
                      </a:r>
                      <a:endParaRPr lang="ru-RU" sz="2000" b="0" i="0" u="none">
                        <a:effectLst/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6018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2000" b="0" i="0" u="none">
                          <a:effectLst/>
                          <a:latin typeface="Comic Sans MS" pitchFamily="66" charset="0"/>
                        </a:rPr>
                        <a:t>skateboarding</a:t>
                      </a:r>
                      <a:endParaRPr lang="ru-RU" sz="2000" b="0" i="0" u="none">
                        <a:effectLst/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2000" b="0" i="0" u="none">
                          <a:effectLst/>
                          <a:latin typeface="Comic Sans MS" pitchFamily="66" charset="0"/>
                        </a:rPr>
                        <a:t>water polo</a:t>
                      </a:r>
                      <a:endParaRPr lang="ru-RU" sz="2000" b="0" i="0" u="none">
                        <a:effectLst/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2000" b="0" i="0" u="none">
                          <a:effectLst/>
                          <a:latin typeface="Comic Sans MS" pitchFamily="66" charset="0"/>
                        </a:rPr>
                        <a:t>karate</a:t>
                      </a:r>
                      <a:endParaRPr lang="ru-RU" sz="2000" b="0" i="0" u="none">
                        <a:effectLst/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6018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2000" b="0" i="0" u="none">
                          <a:effectLst/>
                          <a:latin typeface="Comic Sans MS" pitchFamily="66" charset="0"/>
                        </a:rPr>
                        <a:t>snowboarding</a:t>
                      </a:r>
                      <a:endParaRPr lang="ru-RU" sz="2000" b="0" i="0" u="none">
                        <a:effectLst/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2000" b="0" i="0" u="none">
                          <a:effectLst/>
                          <a:latin typeface="Comic Sans MS" pitchFamily="66" charset="0"/>
                        </a:rPr>
                        <a:t>ice hockey</a:t>
                      </a:r>
                      <a:endParaRPr lang="ru-RU" sz="2000" b="0" i="0" u="none">
                        <a:effectLst/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2000" b="0" i="0" u="none" dirty="0" smtClean="0">
                          <a:effectLst/>
                          <a:latin typeface="Comic Sans MS" pitchFamily="66" charset="0"/>
                        </a:rPr>
                        <a:t>weightlifting</a:t>
                      </a:r>
                      <a:endParaRPr lang="ru-RU" sz="2000" b="0" i="0" u="none" dirty="0">
                        <a:effectLst/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6018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2000" b="0" i="0" u="none" dirty="0" smtClean="0">
                          <a:effectLst/>
                          <a:latin typeface="Comic Sans MS" pitchFamily="66" charset="0"/>
                        </a:rPr>
                        <a:t>cycling</a:t>
                      </a:r>
                      <a:endParaRPr lang="ru-RU" sz="2000" b="0" i="0" u="none" dirty="0">
                        <a:effectLst/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2000" b="0" i="0" u="none">
                          <a:effectLst/>
                          <a:latin typeface="Comic Sans MS" pitchFamily="66" charset="0"/>
                        </a:rPr>
                        <a:t>football</a:t>
                      </a:r>
                      <a:endParaRPr lang="ru-RU" sz="2000" b="0" i="0" u="none">
                        <a:effectLst/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2000" b="0" i="0" u="none">
                          <a:effectLst/>
                          <a:latin typeface="Comic Sans MS" pitchFamily="66" charset="0"/>
                        </a:rPr>
                        <a:t>athletics</a:t>
                      </a:r>
                      <a:endParaRPr lang="ru-RU" sz="2000" b="0" i="0" u="none">
                        <a:effectLst/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6018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2000" b="0" i="0" u="none" dirty="0" smtClean="0">
                          <a:effectLst/>
                          <a:latin typeface="Comic Sans MS" pitchFamily="66" charset="0"/>
                        </a:rPr>
                        <a:t>rock climbing</a:t>
                      </a:r>
                      <a:r>
                        <a:rPr lang="ru-RU" sz="2000" b="0" i="0" u="none" dirty="0">
                          <a:effectLst/>
                          <a:latin typeface="Comic Sans MS" pitchFamily="66" charset="0"/>
                        </a:rPr>
                        <a:t> </a:t>
                      </a:r>
                      <a:endParaRPr lang="ru-RU" sz="2000" b="0" i="0" u="none" dirty="0">
                        <a:effectLst/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2000" b="0" i="0" u="none">
                          <a:effectLst/>
                          <a:latin typeface="Comic Sans MS" pitchFamily="66" charset="0"/>
                        </a:rPr>
                        <a:t>baseball</a:t>
                      </a:r>
                      <a:endParaRPr lang="ru-RU" sz="2000" b="0" i="0" u="none">
                        <a:effectLst/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2000" b="0" i="0" u="none" dirty="0" smtClean="0">
                          <a:effectLst/>
                          <a:latin typeface="Comic Sans MS" pitchFamily="66" charset="0"/>
                        </a:rPr>
                        <a:t>aerobics</a:t>
                      </a:r>
                      <a:endParaRPr lang="ru-RU" sz="2000" b="0" i="0" u="none" dirty="0">
                        <a:effectLst/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6018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ru-RU" sz="2000" b="0" i="0" u="none" dirty="0">
                          <a:effectLst/>
                          <a:latin typeface="Comic Sans MS" pitchFamily="66" charset="0"/>
                        </a:rPr>
                        <a:t> </a:t>
                      </a:r>
                      <a:r>
                        <a:rPr lang="en-US" sz="2000" b="0" i="0" u="none" dirty="0" smtClean="0">
                          <a:effectLst/>
                          <a:latin typeface="Comic Sans MS" pitchFamily="66" charset="0"/>
                        </a:rPr>
                        <a:t>mountaineering</a:t>
                      </a:r>
                      <a:endParaRPr lang="ru-RU" sz="2000" b="0" i="0" u="none" dirty="0">
                        <a:effectLst/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2000" b="0" i="0" u="none" dirty="0" smtClean="0">
                          <a:effectLst/>
                          <a:latin typeface="Comic Sans MS" pitchFamily="66" charset="0"/>
                        </a:rPr>
                        <a:t>golf</a:t>
                      </a:r>
                      <a:r>
                        <a:rPr lang="ru-RU" sz="2000" b="0" i="0" u="none" dirty="0">
                          <a:effectLst/>
                          <a:latin typeface="Comic Sans MS" pitchFamily="66" charset="0"/>
                        </a:rPr>
                        <a:t> </a:t>
                      </a:r>
                      <a:endParaRPr lang="ru-RU" sz="2000" b="0" i="0" u="none" dirty="0">
                        <a:effectLst/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2000" b="0" i="0" u="none" dirty="0" smtClean="0">
                          <a:effectLst/>
                          <a:latin typeface="Comic Sans MS" pitchFamily="66" charset="0"/>
                          <a:ea typeface="Calibri"/>
                          <a:cs typeface="Times New Roman"/>
                        </a:rPr>
                        <a:t>the high / long jump</a:t>
                      </a:r>
                      <a:endParaRPr lang="ru-RU" sz="2000" b="0" i="0" u="none" dirty="0">
                        <a:effectLst/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6018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2000" b="0" i="0" u="none" dirty="0" smtClean="0">
                          <a:effectLst/>
                          <a:latin typeface="Comic Sans MS" pitchFamily="66" charset="0"/>
                          <a:ea typeface="Calibri"/>
                          <a:cs typeface="Times New Roman"/>
                        </a:rPr>
                        <a:t>fishing</a:t>
                      </a:r>
                      <a:endParaRPr lang="ru-RU" sz="2000" b="0" i="0" u="none" dirty="0">
                        <a:effectLst/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2000" b="0" i="0" u="none" dirty="0" smtClean="0">
                          <a:effectLst/>
                          <a:latin typeface="Comic Sans MS" pitchFamily="66" charset="0"/>
                          <a:ea typeface="Calibri"/>
                          <a:cs typeface="Times New Roman"/>
                        </a:rPr>
                        <a:t>rugby</a:t>
                      </a:r>
                      <a:endParaRPr lang="ru-RU" sz="2000" b="0" i="0" u="none" dirty="0">
                        <a:effectLst/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2000" b="0" i="0" u="none" dirty="0" smtClean="0">
                          <a:effectLst/>
                          <a:latin typeface="Comic Sans MS" pitchFamily="66" charset="0"/>
                          <a:ea typeface="Calibri"/>
                          <a:cs typeface="Times New Roman"/>
                        </a:rPr>
                        <a:t>yoga</a:t>
                      </a:r>
                      <a:endParaRPr lang="ru-RU" sz="2000" b="0" i="0" u="none" dirty="0">
                        <a:effectLst/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660204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3568" y="1124744"/>
            <a:ext cx="274466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latin typeface="Comic Sans MS" pitchFamily="66" charset="0"/>
              </a:rPr>
              <a:t>I do sport(s).</a:t>
            </a:r>
            <a:endParaRPr lang="ru-RU" sz="3200" dirty="0"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3568" y="2780927"/>
            <a:ext cx="304282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latin typeface="Comic Sans MS" pitchFamily="66" charset="0"/>
              </a:rPr>
              <a:t>I play sport(s).</a:t>
            </a:r>
            <a:endParaRPr lang="ru-RU" sz="3200" dirty="0"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3568" y="4509120"/>
            <a:ext cx="392126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latin typeface="Comic Sans MS" pitchFamily="66" charset="0"/>
              </a:rPr>
              <a:t>I go in for sport(s).</a:t>
            </a:r>
            <a:endParaRPr lang="ru-RU" sz="3200" dirty="0">
              <a:latin typeface="Comic Sans MS" pitchFamily="66" charset="0"/>
            </a:endParaRPr>
          </a:p>
        </p:txBody>
      </p:sp>
      <p:sp>
        <p:nvSpPr>
          <p:cNvPr id="7" name="Правая фигурная скобка 6"/>
          <p:cNvSpPr/>
          <p:nvPr/>
        </p:nvSpPr>
        <p:spPr>
          <a:xfrm>
            <a:off x="4716016" y="908720"/>
            <a:ext cx="1008112" cy="4680520"/>
          </a:xfrm>
          <a:prstGeom prst="righ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6012160" y="2740840"/>
            <a:ext cx="288032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Comic Sans MS" pitchFamily="66" charset="0"/>
              </a:rPr>
              <a:t>Я занимаюсь спортом.</a:t>
            </a:r>
            <a:endParaRPr lang="ru-RU" sz="32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21502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922114"/>
          </a:xfrm>
        </p:spPr>
        <p:txBody>
          <a:bodyPr>
            <a:normAutofit/>
          </a:bodyPr>
          <a:lstStyle/>
          <a:p>
            <a:r>
              <a:rPr lang="en-US" sz="5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Do, play or go?</a:t>
            </a:r>
            <a:endParaRPr lang="ru-RU" sz="54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6267B684-7682-4F69-BC50-2AA1D0F5E8A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1556792"/>
            <a:ext cx="2445960" cy="2445960"/>
          </a:xfrm>
          <a:prstGeom prst="rect">
            <a:avLst/>
          </a:prstGeom>
        </p:spPr>
      </p:pic>
      <p:pic>
        <p:nvPicPr>
          <p:cNvPr id="5122" name="Picture 2" descr="C:\Users\Admin\Desktop\gmgjm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25372" y="4365104"/>
            <a:ext cx="1944216" cy="2109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5E5BA342-3FAB-4F97-AF9B-B286E38340F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63888" y="1649755"/>
            <a:ext cx="2160240" cy="235149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978946EC-D376-4386-B894-8839F3A5BA5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84168" y="4246428"/>
            <a:ext cx="2156496" cy="2156496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4B418948-A862-4326-AE85-BAF86CF6653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76256" y="1651254"/>
            <a:ext cx="1728192" cy="2228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95790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994122"/>
          </a:xfrm>
        </p:spPr>
        <p:txBody>
          <a:bodyPr>
            <a:normAutofit fontScale="90000"/>
          </a:bodyPr>
          <a:lstStyle/>
          <a:p>
            <a:r>
              <a:rPr lang="en-US" sz="6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Sports in Britain</a:t>
            </a:r>
            <a:endParaRPr lang="ru-RU" sz="6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4" name="007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7740352" y="404664"/>
            <a:ext cx="448816" cy="448816"/>
          </a:xfrm>
          <a:prstGeom prst="rect">
            <a:avLst/>
          </a:prstGeom>
        </p:spPr>
      </p:pic>
      <p:pic>
        <p:nvPicPr>
          <p:cNvPr id="6146" name="Picture 2" descr="High quality United Kingdom National Flag Union UK British Flag England  Country Flags 90*150cm|country flag|countries world flagsworld country flags  - AliExpress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02" y="3140968"/>
            <a:ext cx="3717032" cy="3717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11560" y="1124744"/>
            <a:ext cx="648072" cy="64807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1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11560" y="1916832"/>
            <a:ext cx="648072" cy="64807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2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11560" y="2780928"/>
            <a:ext cx="648072" cy="64807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3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283968" y="1136137"/>
            <a:ext cx="648072" cy="64807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4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283968" y="2779066"/>
            <a:ext cx="648072" cy="64807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6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283968" y="1926621"/>
            <a:ext cx="648072" cy="64807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5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132545" y="6309320"/>
            <a:ext cx="326347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latin typeface="Comic Sans MS" pitchFamily="66" charset="0"/>
              </a:rPr>
              <a:t>f</a:t>
            </a:r>
            <a:r>
              <a:rPr lang="en-US" sz="2000" dirty="0">
                <a:latin typeface="Comic Sans MS" pitchFamily="66" charset="0"/>
              </a:rPr>
              <a:t>) abroad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132545" y="3717032"/>
            <a:ext cx="191650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000" dirty="0">
                <a:solidFill>
                  <a:prstClr val="black"/>
                </a:solidFill>
                <a:latin typeface="Comic Sans MS" pitchFamily="66" charset="0"/>
              </a:rPr>
              <a:t>a) in summer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5132545" y="4283545"/>
            <a:ext cx="275560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000" dirty="0">
                <a:solidFill>
                  <a:prstClr val="black"/>
                </a:solidFill>
                <a:latin typeface="Comic Sans MS" pitchFamily="66" charset="0"/>
              </a:rPr>
              <a:t>b) (August to May)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5132545" y="4814818"/>
            <a:ext cx="320966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000" dirty="0">
                <a:solidFill>
                  <a:prstClr val="black"/>
                </a:solidFill>
                <a:latin typeface="Comic Sans MS" pitchFamily="66" charset="0"/>
              </a:rPr>
              <a:t>c) was playing football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5132545" y="5329794"/>
            <a:ext cx="310069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000" dirty="0">
                <a:solidFill>
                  <a:prstClr val="black"/>
                </a:solidFill>
                <a:latin typeface="Comic Sans MS" pitchFamily="66" charset="0"/>
              </a:rPr>
              <a:t>d) the rules of games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5132545" y="5818910"/>
            <a:ext cx="300502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000" dirty="0">
                <a:solidFill>
                  <a:prstClr val="black"/>
                </a:solidFill>
                <a:latin typeface="Comic Sans MS" pitchFamily="66" charset="0"/>
              </a:rPr>
              <a:t>e) eighty thousand fans</a:t>
            </a:r>
          </a:p>
        </p:txBody>
      </p:sp>
    </p:spTree>
    <p:extLst>
      <p:ext uri="{BB962C8B-B14F-4D97-AF65-F5344CB8AC3E}">
        <p14:creationId xmlns:p14="http://schemas.microsoft.com/office/powerpoint/2010/main" xmlns="" val="3788263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4.92713E-7 L -0.41979 -0.5998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990" y="-300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5.78302E-8 L -0.41667 -0.3319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833" y="-166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4.54777E-6 L -0.42084 -0.50128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042" y="-250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2.68795E-6 L -0.00503 -0.6606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0" y="-330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1.48277E-6 L -0.00052 -0.23896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" y="-119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2.5399E-6 L -0.00053 -0.27296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" y="-13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10204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  <p:bldP spid="16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826</TotalTime>
  <Words>211</Words>
  <Application>Microsoft Office PowerPoint</Application>
  <PresentationFormat>Экран (4:3)</PresentationFormat>
  <Paragraphs>78</Paragraphs>
  <Slides>8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Step 3</vt:lpstr>
      <vt:lpstr>Listening</vt:lpstr>
      <vt:lpstr>SPORT</vt:lpstr>
      <vt:lpstr>Слайд 4</vt:lpstr>
      <vt:lpstr>Слайд 5</vt:lpstr>
      <vt:lpstr>Слайд 6</vt:lpstr>
      <vt:lpstr>Do, play or go?</vt:lpstr>
      <vt:lpstr>Sports in Britain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English</dc:title>
  <dc:creator>home</dc:creator>
  <cp:lastModifiedBy>user</cp:lastModifiedBy>
  <cp:revision>139</cp:revision>
  <dcterms:created xsi:type="dcterms:W3CDTF">2020-04-23T12:11:07Z</dcterms:created>
  <dcterms:modified xsi:type="dcterms:W3CDTF">2021-11-29T08:30:50Z</dcterms:modified>
</cp:coreProperties>
</file>