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5" r:id="rId4"/>
    <p:sldId id="266" r:id="rId5"/>
    <p:sldId id="264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8025" autoAdjust="0"/>
    <p:restoredTop sz="94660"/>
  </p:normalViewPr>
  <p:slideViewPr>
    <p:cSldViewPr snapToGrid="0">
      <p:cViewPr varScale="1">
        <p:scale>
          <a:sx n="72" d="100"/>
          <a:sy n="72" d="100"/>
        </p:scale>
        <p:origin x="384" y="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953894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772015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3147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6191374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19446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870402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0988643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026456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71439649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2673393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89A218-1BD9-44B7-AD25-60C2204205A7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744860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89A218-1BD9-44B7-AD25-60C2204205A7}" type="datetimeFigureOut">
              <a:rPr lang="ru-RU" smtClean="0"/>
              <a:t>25.01.2022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C5C7EFC-FB93-4B0A-97A4-5DFF6022B23C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461779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031" y="0"/>
            <a:ext cx="9139938" cy="6858000"/>
          </a:xfrm>
          <a:prstGeom prst="rect">
            <a:avLst/>
          </a:prstGeom>
        </p:spPr>
      </p:pic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id="{1CB20666-2FB1-4429-9470-95C86BA75EB4}"/>
              </a:ext>
            </a:extLst>
          </p:cNvPr>
          <p:cNvSpPr/>
          <p:nvPr/>
        </p:nvSpPr>
        <p:spPr>
          <a:xfrm>
            <a:off x="2285999" y="2967335"/>
            <a:ext cx="5199321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>
                <a:latin typeface="Mistral" panose="03090702030407020403" pitchFamily="66" charset="0"/>
                <a:ea typeface="Times New Roman" panose="02020603050405020304" pitchFamily="18" charset="0"/>
              </a:rPr>
              <a:t>Педагогический совет </a:t>
            </a:r>
            <a:r>
              <a:rPr lang="ru-RU" sz="3600" dirty="0">
                <a:solidFill>
                  <a:srgbClr val="1E1E1E"/>
                </a:solidFill>
                <a:latin typeface="Mistral" panose="03090702030407020403" pitchFamily="66" charset="0"/>
                <a:ea typeface="Times New Roman" panose="02020603050405020304" pitchFamily="18" charset="0"/>
              </a:rPr>
              <a:t>«Повышение эффективности и качества образования в рамках введения и реализации ФГОС». </a:t>
            </a:r>
            <a:endParaRPr lang="ru-RU" sz="3600" dirty="0">
              <a:latin typeface="Mistral" panose="03090702030407020403" pitchFamily="66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55266607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33971" y="-170121"/>
            <a:ext cx="9139938" cy="6858000"/>
          </a:xfrm>
          <a:prstGeom prst="rect">
            <a:avLst/>
          </a:prstGeom>
          <a:solidFill>
            <a:srgbClr val="7030A0"/>
          </a:solidFill>
        </p:spPr>
      </p:pic>
      <p:sp>
        <p:nvSpPr>
          <p:cNvPr id="6" name="Прямоугольник 5"/>
          <p:cNvSpPr/>
          <p:nvPr/>
        </p:nvSpPr>
        <p:spPr>
          <a:xfrm>
            <a:off x="1171977" y="1755521"/>
            <a:ext cx="6220495" cy="4616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400" b="1" dirty="0"/>
              <a:t> </a:t>
            </a:r>
            <a:endParaRPr lang="ru-RU" sz="2400" b="1" i="1" dirty="0">
              <a:solidFill>
                <a:srgbClr val="C00000"/>
              </a:solidFill>
              <a:latin typeface="Arno Pro Light Display" panose="02020402050506020403" pitchFamily="18" charset="0"/>
              <a:cs typeface="Arial" panose="020B0604020202020204" pitchFamily="34" charset="0"/>
            </a:endParaRPr>
          </a:p>
        </p:txBody>
      </p:sp>
      <p:sp>
        <p:nvSpPr>
          <p:cNvPr id="2" name="Прямоугольник 1">
            <a:extLst>
              <a:ext uri="{FF2B5EF4-FFF2-40B4-BE49-F238E27FC236}">
                <a16:creationId xmlns:a16="http://schemas.microsoft.com/office/drawing/2014/main" id="{6794B3B1-6351-4B30-A04C-B2FDE8880A5D}"/>
              </a:ext>
            </a:extLst>
          </p:cNvPr>
          <p:cNvSpPr/>
          <p:nvPr/>
        </p:nvSpPr>
        <p:spPr>
          <a:xfrm>
            <a:off x="1171977" y="2967335"/>
            <a:ext cx="6058163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Aft>
                <a:spcPts val="0"/>
              </a:spcAft>
            </a:pPr>
            <a:r>
              <a:rPr lang="ru-RU" sz="3200" dirty="0">
                <a:solidFill>
                  <a:srgbClr val="7030A0"/>
                </a:solidFill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</a:t>
            </a:r>
            <a:r>
              <a:rPr lang="ru-RU" sz="3200" dirty="0">
                <a:solidFill>
                  <a:srgbClr val="7030A0"/>
                </a:solidFill>
                <a:latin typeface="Mistral" panose="03090702030407020403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Казнить НЕЛЬЗЯ помиловать»</a:t>
            </a:r>
          </a:p>
          <a:p>
            <a:pPr algn="ctr">
              <a:spcAft>
                <a:spcPts val="0"/>
              </a:spcAft>
            </a:pPr>
            <a:endParaRPr lang="ru-RU" sz="3200" dirty="0">
              <a:solidFill>
                <a:srgbClr val="7030A0"/>
              </a:solidFill>
              <a:latin typeface="Mistral" panose="03090702030407020403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endParaRPr lang="ru-RU" sz="3200" dirty="0">
              <a:solidFill>
                <a:srgbClr val="7030A0"/>
              </a:solidFill>
              <a:latin typeface="Mistral" panose="03090702030407020403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>
              <a:spcAft>
                <a:spcPts val="0"/>
              </a:spcAft>
            </a:pPr>
            <a:r>
              <a:rPr lang="ru-RU" sz="3200" dirty="0">
                <a:solidFill>
                  <a:srgbClr val="7030A0"/>
                </a:solidFill>
                <a:latin typeface="Mistral" panose="03090702030407020403" pitchFamily="66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«Отменить   НЕЛЬЗЯ  сдавать».</a:t>
            </a:r>
            <a:endParaRPr lang="ru-RU" sz="3200" dirty="0">
              <a:solidFill>
                <a:srgbClr val="7030A0"/>
              </a:solidFill>
              <a:effectLst/>
              <a:latin typeface="Mistral" panose="03090702030407020403" pitchFamily="66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4" name="Рисунок 3">
            <a:extLst>
              <a:ext uri="{FF2B5EF4-FFF2-40B4-BE49-F238E27FC236}">
                <a16:creationId xmlns:a16="http://schemas.microsoft.com/office/drawing/2014/main" id="{EAE8D3C1-FD7D-4C1B-AE7F-85F5304DBC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01884" y="2553942"/>
            <a:ext cx="1781175" cy="25717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217995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B1EAD472-4D88-4900-B431-B37AAB3F076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b="1" dirty="0">
                <a:solidFill>
                  <a:srgbClr val="7030A0"/>
                </a:solidFill>
                <a:latin typeface="Mistral" panose="03090702030407020403" pitchFamily="66" charset="0"/>
              </a:rPr>
              <a:t>Результаты ЕГЭ по русскому языку и литературе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579BD995-0948-4C40-B730-DA3465F2F494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496650288"/>
              </p:ext>
            </p:extLst>
          </p:nvPr>
        </p:nvGraphicFramePr>
        <p:xfrm>
          <a:off x="628650" y="1690689"/>
          <a:ext cx="7778371" cy="4437155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1080633">
                  <a:extLst>
                    <a:ext uri="{9D8B030D-6E8A-4147-A177-3AD203B41FA5}">
                      <a16:colId xmlns:a16="http://schemas.microsoft.com/office/drawing/2014/main" val="480311339"/>
                    </a:ext>
                  </a:extLst>
                </a:gridCol>
                <a:gridCol w="1587731">
                  <a:extLst>
                    <a:ext uri="{9D8B030D-6E8A-4147-A177-3AD203B41FA5}">
                      <a16:colId xmlns:a16="http://schemas.microsoft.com/office/drawing/2014/main" val="16398882"/>
                    </a:ext>
                  </a:extLst>
                </a:gridCol>
                <a:gridCol w="1535530">
                  <a:extLst>
                    <a:ext uri="{9D8B030D-6E8A-4147-A177-3AD203B41FA5}">
                      <a16:colId xmlns:a16="http://schemas.microsoft.com/office/drawing/2014/main" val="1457421275"/>
                    </a:ext>
                  </a:extLst>
                </a:gridCol>
                <a:gridCol w="1535530">
                  <a:extLst>
                    <a:ext uri="{9D8B030D-6E8A-4147-A177-3AD203B41FA5}">
                      <a16:colId xmlns:a16="http://schemas.microsoft.com/office/drawing/2014/main" val="396208780"/>
                    </a:ext>
                  </a:extLst>
                </a:gridCol>
                <a:gridCol w="2038947">
                  <a:extLst>
                    <a:ext uri="{9D8B030D-6E8A-4147-A177-3AD203B41FA5}">
                      <a16:colId xmlns:a16="http://schemas.microsoft.com/office/drawing/2014/main" val="668482050"/>
                    </a:ext>
                  </a:extLst>
                </a:gridCol>
              </a:tblGrid>
              <a:tr h="1213121"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1400">
                          <a:effectLst/>
                        </a:rPr>
                        <a:t> 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1400">
                          <a:effectLst/>
                        </a:rPr>
                        <a:t>2017/2018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1400">
                          <a:effectLst/>
                        </a:rPr>
                        <a:t>2018/2019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1400">
                          <a:effectLst/>
                        </a:rPr>
                        <a:t>2019/2020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1400">
                          <a:effectLst/>
                        </a:rPr>
                        <a:t>2020/2021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296536475"/>
                  </a:ext>
                </a:extLst>
              </a:tr>
              <a:tr h="1612017"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1400">
                          <a:effectLst/>
                        </a:rPr>
                        <a:t>Русский язык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  <a:latin typeface="Mistral" panose="03090702030407020403" pitchFamily="66" charset="0"/>
                        </a:rPr>
                        <a:t>Средний балл 71</a:t>
                      </a:r>
                    </a:p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  <a:latin typeface="Mistral" panose="03090702030407020403" pitchFamily="66" charset="0"/>
                        </a:rPr>
                        <a:t>48 уч.</a:t>
                      </a:r>
                      <a:endParaRPr lang="ru-RU" sz="2000" dirty="0">
                        <a:effectLst/>
                        <a:latin typeface="Mistral" panose="03090702030407020403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  <a:latin typeface="Mistral" panose="03090702030407020403" pitchFamily="66" charset="0"/>
                        </a:rPr>
                        <a:t>Средний балл 76</a:t>
                      </a:r>
                    </a:p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  <a:latin typeface="Mistral" panose="03090702030407020403" pitchFamily="66" charset="0"/>
                        </a:rPr>
                        <a:t>47 уч.</a:t>
                      </a:r>
                      <a:endParaRPr lang="ru-RU" sz="2000" dirty="0">
                        <a:effectLst/>
                        <a:latin typeface="Mistral" panose="03090702030407020403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  <a:latin typeface="Mistral" panose="03090702030407020403" pitchFamily="66" charset="0"/>
                        </a:rPr>
                        <a:t>Средний балл 72</a:t>
                      </a:r>
                    </a:p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  <a:latin typeface="Mistral" panose="03090702030407020403" pitchFamily="66" charset="0"/>
                        </a:rPr>
                        <a:t>39 уч.</a:t>
                      </a:r>
                      <a:endParaRPr lang="ru-RU" sz="2000" dirty="0">
                        <a:effectLst/>
                        <a:latin typeface="Mistral" panose="03090702030407020403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  <a:latin typeface="Mistral" panose="03090702030407020403" pitchFamily="66" charset="0"/>
                        </a:rPr>
                        <a:t>Средний балл 72</a:t>
                      </a:r>
                    </a:p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  <a:latin typeface="Mistral" panose="03090702030407020403" pitchFamily="66" charset="0"/>
                        </a:rPr>
                        <a:t>34 уч.</a:t>
                      </a:r>
                      <a:endParaRPr lang="ru-RU" sz="2000" dirty="0">
                        <a:effectLst/>
                        <a:latin typeface="Mistral" panose="03090702030407020403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820747666"/>
                  </a:ext>
                </a:extLst>
              </a:tr>
              <a:tr h="1612017"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1400">
                          <a:effectLst/>
                        </a:rPr>
                        <a:t>Литература</a:t>
                      </a:r>
                      <a:endParaRPr lang="ru-RU" sz="1200">
                        <a:effectLst/>
                        <a:latin typeface="Times New Roman" panose="02020603050405020304" pitchFamily="18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  <a:latin typeface="Mistral" panose="03090702030407020403" pitchFamily="66" charset="0"/>
                        </a:rPr>
                        <a:t>43</a:t>
                      </a:r>
                    </a:p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  <a:latin typeface="Mistral" panose="03090702030407020403" pitchFamily="66" charset="0"/>
                        </a:rPr>
                        <a:t>2 уч.</a:t>
                      </a:r>
                      <a:endParaRPr lang="ru-RU" sz="2000" dirty="0">
                        <a:effectLst/>
                        <a:latin typeface="Mistral" panose="03090702030407020403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  <a:latin typeface="Mistral" panose="03090702030407020403" pitchFamily="66" charset="0"/>
                        </a:rPr>
                        <a:t>94</a:t>
                      </a:r>
                    </a:p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  <a:latin typeface="Mistral" panose="03090702030407020403" pitchFamily="66" charset="0"/>
                        </a:rPr>
                        <a:t>1 уч.</a:t>
                      </a:r>
                      <a:endParaRPr lang="ru-RU" sz="2000" dirty="0">
                        <a:effectLst/>
                        <a:latin typeface="Mistral" panose="03090702030407020403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  <a:latin typeface="Mistral" panose="03090702030407020403" pitchFamily="66" charset="0"/>
                        </a:rPr>
                        <a:t>66</a:t>
                      </a:r>
                    </a:p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  <a:latin typeface="Mistral" panose="03090702030407020403" pitchFamily="66" charset="0"/>
                        </a:rPr>
                        <a:t>2 уч.</a:t>
                      </a:r>
                      <a:endParaRPr lang="ru-RU" sz="2000" dirty="0">
                        <a:effectLst/>
                        <a:latin typeface="Mistral" panose="03090702030407020403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  <a:latin typeface="Mistral" panose="03090702030407020403" pitchFamily="66" charset="0"/>
                        </a:rPr>
                        <a:t>75</a:t>
                      </a:r>
                    </a:p>
                    <a:p>
                      <a:pPr algn="just">
                        <a:spcAft>
                          <a:spcPts val="1200"/>
                        </a:spcAft>
                      </a:pPr>
                      <a:r>
                        <a:rPr lang="ru-RU" sz="2000" dirty="0">
                          <a:effectLst/>
                          <a:latin typeface="Mistral" panose="03090702030407020403" pitchFamily="66" charset="0"/>
                        </a:rPr>
                        <a:t>3 уч.</a:t>
                      </a:r>
                      <a:endParaRPr lang="ru-RU" sz="2000" dirty="0">
                        <a:effectLst/>
                        <a:latin typeface="Mistral" panose="03090702030407020403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179514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36033891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54D597D5-0822-4030-90C2-FF6B163DFB3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200" dirty="0">
                <a:solidFill>
                  <a:srgbClr val="7030A0"/>
                </a:solidFill>
                <a:latin typeface="Mistral" panose="03090702030407020403" pitchFamily="66" charset="0"/>
              </a:rPr>
              <a:t>Результаты ОГЭ по русскому языку и литературе</a:t>
            </a:r>
          </a:p>
        </p:txBody>
      </p:sp>
      <p:graphicFrame>
        <p:nvGraphicFramePr>
          <p:cNvPr id="4" name="Объект 3">
            <a:extLst>
              <a:ext uri="{FF2B5EF4-FFF2-40B4-BE49-F238E27FC236}">
                <a16:creationId xmlns:a16="http://schemas.microsoft.com/office/drawing/2014/main" id="{F9042D65-3367-4B12-8CA5-FACCD32FBA79}"/>
              </a:ext>
            </a:extLst>
          </p:cNvPr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575483938"/>
              </p:ext>
            </p:extLst>
          </p:nvPr>
        </p:nvGraphicFramePr>
        <p:xfrm>
          <a:off x="628650" y="1550504"/>
          <a:ext cx="7364095" cy="4570588"/>
        </p:xfrm>
        <a:graphic>
          <a:graphicData uri="http://schemas.openxmlformats.org/drawingml/2006/table">
            <a:tbl>
              <a:tblPr firstRow="1" firstCol="1" bandRow="1">
                <a:tableStyleId>{5C22544A-7EE6-4342-B048-85BDC9FD1C3A}</a:tableStyleId>
              </a:tblPr>
              <a:tblGrid>
                <a:gridCol w="2034232">
                  <a:extLst>
                    <a:ext uri="{9D8B030D-6E8A-4147-A177-3AD203B41FA5}">
                      <a16:colId xmlns:a16="http://schemas.microsoft.com/office/drawing/2014/main" val="1923919646"/>
                    </a:ext>
                  </a:extLst>
                </a:gridCol>
                <a:gridCol w="2326690">
                  <a:extLst>
                    <a:ext uri="{9D8B030D-6E8A-4147-A177-3AD203B41FA5}">
                      <a16:colId xmlns:a16="http://schemas.microsoft.com/office/drawing/2014/main" val="3981793887"/>
                    </a:ext>
                  </a:extLst>
                </a:gridCol>
                <a:gridCol w="3003173">
                  <a:extLst>
                    <a:ext uri="{9D8B030D-6E8A-4147-A177-3AD203B41FA5}">
                      <a16:colId xmlns:a16="http://schemas.microsoft.com/office/drawing/2014/main" val="4102815643"/>
                    </a:ext>
                  </a:extLst>
                </a:gridCol>
              </a:tblGrid>
              <a:tr h="856161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Mistral" panose="03090702030407020403" pitchFamily="66" charset="0"/>
                        </a:rPr>
                        <a:t>2017-2018 учебный год</a:t>
                      </a:r>
                      <a:endParaRPr lang="ru-RU" sz="2000" dirty="0">
                        <a:effectLst/>
                        <a:latin typeface="Mistral" panose="03090702030407020403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effectLst/>
                          <a:latin typeface="Mistral" panose="03090702030407020403" pitchFamily="66" charset="0"/>
                        </a:rPr>
                        <a:t>2018-2019 учебный год</a:t>
                      </a:r>
                      <a:endParaRPr lang="ru-RU" sz="2000" dirty="0">
                        <a:effectLst/>
                        <a:latin typeface="Mistral" panose="03090702030407020403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effectLst/>
                          <a:latin typeface="Mistral" panose="03090702030407020403" pitchFamily="66" charset="0"/>
                        </a:rPr>
                        <a:t>2020-2021 учебный год</a:t>
                      </a:r>
                      <a:endParaRPr lang="ru-RU" sz="2000">
                        <a:effectLst/>
                        <a:latin typeface="Mistral" panose="03090702030407020403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2302184303"/>
                  </a:ext>
                </a:extLst>
              </a:tr>
              <a:tr h="1732312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Mistral" panose="03090702030407020403" pitchFamily="66" charset="0"/>
                        </a:rPr>
                        <a:t>Русский язык – 81 чел.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Mistral" panose="03090702030407020403" pitchFamily="66" charset="0"/>
                        </a:rPr>
                        <a:t>Успеваемость – 100 %,   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Mistral" panose="03090702030407020403" pitchFamily="66" charset="0"/>
                        </a:rPr>
                        <a:t>Качество знаний - 77%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Mistral" panose="03090702030407020403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Mistral" panose="03090702030407020403" pitchFamily="66" charset="0"/>
                        </a:rPr>
                        <a:t>Русский язык – 60 чел.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Mistral" panose="03090702030407020403" pitchFamily="66" charset="0"/>
                        </a:rPr>
                        <a:t>Успеваемость – 100%,   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Mistral" panose="03090702030407020403" pitchFamily="66" charset="0"/>
                        </a:rPr>
                        <a:t>Качество знаний - 77%,</a:t>
                      </a:r>
                      <a:endParaRPr lang="ru-RU" sz="2000" b="1" dirty="0">
                        <a:effectLst/>
                        <a:latin typeface="Mistral" panose="03090702030407020403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Mistral" panose="03090702030407020403" pitchFamily="66" charset="0"/>
                        </a:rPr>
                        <a:t>Русский язык-79 чел.</a:t>
                      </a:r>
                    </a:p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Mistral" panose="03090702030407020403" pitchFamily="66" charset="0"/>
                        </a:rPr>
                        <a:t>Успеваемость – 100%,   </a:t>
                      </a:r>
                    </a:p>
                    <a:p>
                      <a:pPr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Mistral" panose="03090702030407020403" pitchFamily="66" charset="0"/>
                        </a:rPr>
                        <a:t>Качество знаний -65</a:t>
                      </a:r>
                      <a:endParaRPr lang="ru-RU" sz="2000" b="1" dirty="0">
                        <a:effectLst/>
                        <a:latin typeface="Mistral" panose="03090702030407020403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3082959312"/>
                  </a:ext>
                </a:extLst>
              </a:tr>
              <a:tr h="1797997"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Mistral" panose="03090702030407020403" pitchFamily="66" charset="0"/>
                        </a:rPr>
                        <a:t>Литература-2 чел.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Mistral" panose="03090702030407020403" pitchFamily="66" charset="0"/>
                        </a:rPr>
                        <a:t>Успеваемость – 100%,   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solidFill>
                            <a:schemeClr val="tx1"/>
                          </a:solidFill>
                          <a:effectLst/>
                          <a:latin typeface="Mistral" panose="03090702030407020403" pitchFamily="66" charset="0"/>
                        </a:rPr>
                        <a:t>Качество знаний - 50%</a:t>
                      </a:r>
                      <a:endParaRPr lang="ru-RU" sz="2000" dirty="0">
                        <a:solidFill>
                          <a:schemeClr val="tx1"/>
                        </a:solidFill>
                        <a:effectLst/>
                        <a:latin typeface="Mistral" panose="03090702030407020403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Mistral" panose="03090702030407020403" pitchFamily="66" charset="0"/>
                        </a:rPr>
                        <a:t>Литература-1 чел.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Mistral" panose="03090702030407020403" pitchFamily="66" charset="0"/>
                        </a:rPr>
                        <a:t>Успеваемость – 100%,   </a:t>
                      </a:r>
                    </a:p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>
                          <a:effectLst/>
                          <a:latin typeface="Mistral" panose="03090702030407020403" pitchFamily="66" charset="0"/>
                        </a:rPr>
                        <a:t>Качество знаний - 100%,</a:t>
                      </a:r>
                      <a:endParaRPr lang="ru-RU" sz="2000" b="1">
                        <a:effectLst/>
                        <a:latin typeface="Mistral" panose="03090702030407020403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05000"/>
                        </a:lnSpc>
                        <a:spcAft>
                          <a:spcPts val="0"/>
                        </a:spcAft>
                      </a:pPr>
                      <a:r>
                        <a:rPr lang="ru-RU" sz="2000" b="1" dirty="0">
                          <a:effectLst/>
                          <a:latin typeface="Mistral" panose="03090702030407020403" pitchFamily="66" charset="0"/>
                        </a:rPr>
                        <a:t> </a:t>
                      </a:r>
                      <a:endParaRPr lang="ru-RU" sz="2000" b="1" dirty="0">
                        <a:effectLst/>
                        <a:latin typeface="Mistral" panose="03090702030407020403" pitchFamily="66" charset="0"/>
                        <a:ea typeface="Times New Roman" panose="02020603050405020304" pitchFamily="18" charset="0"/>
                        <a:cs typeface="Times New Roman" panose="02020603050405020304" pitchFamily="18" charset="0"/>
                      </a:endParaRPr>
                    </a:p>
                  </a:txBody>
                  <a:tcPr marL="68580" marR="68580" marT="0" marB="0"/>
                </a:tc>
                <a:extLst>
                  <a:ext uri="{0D108BD9-81ED-4DB2-BD59-A6C34878D82A}">
                    <a16:rowId xmlns:a16="http://schemas.microsoft.com/office/drawing/2014/main" val="618071959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345712216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chemeClr val="accent1">
                <a:lumMod val="5000"/>
                <a:lumOff val="95000"/>
              </a:schemeClr>
            </a:gs>
            <a:gs pos="74000">
              <a:schemeClr val="accent1">
                <a:lumMod val="45000"/>
                <a:lumOff val="55000"/>
              </a:schemeClr>
            </a:gs>
            <a:gs pos="83000">
              <a:schemeClr val="accent1">
                <a:lumMod val="45000"/>
                <a:lumOff val="55000"/>
              </a:schemeClr>
            </a:gs>
            <a:gs pos="100000">
              <a:schemeClr val="accent1">
                <a:lumMod val="30000"/>
                <a:lumOff val="70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859D0C2F-34A3-4F40-83DC-A11F3F70428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/>
              <a:t>     </a:t>
            </a:r>
            <a:r>
              <a:rPr lang="ru-RU" dirty="0">
                <a:solidFill>
                  <a:srgbClr val="7030A0"/>
                </a:solidFill>
                <a:latin typeface="Mistral" panose="03090702030407020403" pitchFamily="66" charset="0"/>
              </a:rPr>
              <a:t>Спасибо за внимание!</a:t>
            </a:r>
          </a:p>
        </p:txBody>
      </p:sp>
      <p:pic>
        <p:nvPicPr>
          <p:cNvPr id="4098" name="Picture 2" descr="Учитель с книгами — Картинки для презентаций | Всё о Prezi-презентациях">
            <a:extLst>
              <a:ext uri="{FF2B5EF4-FFF2-40B4-BE49-F238E27FC236}">
                <a16:creationId xmlns:a16="http://schemas.microsoft.com/office/drawing/2014/main" id="{47BC309C-1811-4D27-B16E-1392ACFF9F1E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0898" y="2653458"/>
            <a:ext cx="2132791" cy="3039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71912464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Тема 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Тема 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162</TotalTime>
  <Words>167</Words>
  <Application>Microsoft Office PowerPoint</Application>
  <PresentationFormat>Экран (4:3)</PresentationFormat>
  <Paragraphs>51</Paragraphs>
  <Slides>5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12" baseType="lpstr">
      <vt:lpstr>Arial</vt:lpstr>
      <vt:lpstr>Arno Pro Light Display</vt:lpstr>
      <vt:lpstr>Calibri</vt:lpstr>
      <vt:lpstr>Calibri Light</vt:lpstr>
      <vt:lpstr>Mistral</vt:lpstr>
      <vt:lpstr>Times New Roman</vt:lpstr>
      <vt:lpstr>Тема Office</vt:lpstr>
      <vt:lpstr>Презентация PowerPoint</vt:lpstr>
      <vt:lpstr>Презентация PowerPoint</vt:lpstr>
      <vt:lpstr>Результаты ЕГЭ по русскому языку и литературе</vt:lpstr>
      <vt:lpstr>Результаты ОГЭ по русскому языку и литературе</vt:lpstr>
      <vt:lpstr>     Спасибо за внимание!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Михаил Горяйнов</dc:creator>
  <cp:lastModifiedBy>Учитель 1КАБ</cp:lastModifiedBy>
  <cp:revision>29</cp:revision>
  <dcterms:created xsi:type="dcterms:W3CDTF">2013-11-19T05:52:05Z</dcterms:created>
  <dcterms:modified xsi:type="dcterms:W3CDTF">2022-01-25T07:29:59Z</dcterms:modified>
</cp:coreProperties>
</file>