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27" r:id="rId2"/>
  </p:sldMasterIdLst>
  <p:notesMasterIdLst>
    <p:notesMasterId r:id="rId10"/>
  </p:notesMasterIdLst>
  <p:sldIdLst>
    <p:sldId id="402" r:id="rId3"/>
    <p:sldId id="381" r:id="rId4"/>
    <p:sldId id="410" r:id="rId5"/>
    <p:sldId id="406" r:id="rId6"/>
    <p:sldId id="407" r:id="rId7"/>
    <p:sldId id="384" r:id="rId8"/>
    <p:sldId id="3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C1"/>
    <a:srgbClr val="EC1E0E"/>
    <a:srgbClr val="DB4F33"/>
    <a:srgbClr val="9A2F1A"/>
    <a:srgbClr val="AE361E"/>
    <a:srgbClr val="722414"/>
    <a:srgbClr val="F46D1A"/>
    <a:srgbClr val="843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>
        <p:scale>
          <a:sx n="107" d="100"/>
          <a:sy n="107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C651F9-401B-4FD8-BE71-FDE76D92218A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69A348-5F05-4343-BF6B-A72F966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16A-FC31-4BBA-888B-3FB3CD08D7CA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781A-1C33-4110-BB81-63CEEC31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80AD-B6E5-4446-B19A-5E78B47FB6A4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1CA9-A15B-4C23-AAA9-FED2E53CE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50B6-DFDC-4E80-BA47-194C5BB837A0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02C9-9F81-46EB-BE18-2CD168C6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94B5-C292-4B80-8D3B-9967E07C3293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A782-F763-46D7-A4B2-F843B5B7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4FAD-A62D-4D90-8961-457D143337BF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3D3D-7C13-4EE0-9A51-41BBC6C7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D8B2-5325-498C-B18F-162C617D5FC8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F413-EA70-4395-BA42-6C0587F8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4326-2506-4A55-97BC-B0FCD21076EF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3824-C907-4F10-A656-7A90C49F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4EB1-D6BC-447E-8F62-202340F5B075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9F3-70BF-4336-8B76-867D301EF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AFF-8427-428F-AA81-038D0BB80DBC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08BC-B55C-442A-9275-7DE48F17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74F-9DE0-42EE-9F13-9DB64BEF4948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45C-9B74-4057-9F31-A864A1F4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830-4DC8-436A-8477-679D5D8C6212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2BCB-879C-4F5E-80D9-3B738067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2F86-3714-431F-84D6-52A0B889E3E2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52D-9495-4986-B32A-2C9D1224D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490D-BA9F-4A5C-BEB1-AF569D79D650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3D00-2090-4440-A3A6-FD979FC8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0F9D-72DD-4205-8019-F4BD2A842F39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E2E-2A53-4087-9350-D2A306C2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34E2-DE58-4EA1-ABD6-7A5A75482B94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CD9C-462B-4EFA-8200-1F2ADF33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BD0D-3713-481B-B0CE-4705AC49AA9C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D433-BB61-4B25-B85F-73A19FC1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DAA-F650-45FA-842E-DBDFC01E6FB5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29AC-E308-4709-A77F-79A564F96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ACAA-33A8-4BAF-AA7E-5A47FFA09663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624-3D91-49BA-9887-82D08451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F6B1-5564-4A9A-9DE7-3B96854DF115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E29-459F-4B50-884C-8B4BAE6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A83-59EB-49A6-8123-E613F7869CFC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82B-87C7-48B8-B324-283779522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B945-4098-4FC8-B268-E84523FC08CA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87D3-9B6B-428A-AE49-F28CFB790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721-BD74-40D2-982C-9B6FB2ECDE24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B560-5719-4CB4-ADE0-26F3D0C2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7A9D-EDDE-4828-847F-49854F0D619F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669-C953-4EC6-A07E-610A3CB0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060-DF21-4602-88D3-3CDF06F59866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C85-A6DB-4669-8170-2F1908FC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4D6B-3C02-47CB-A6BB-320D02ECEEAA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4022-2E07-4543-8786-11A63002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EF2-0E08-42E8-9DF3-60D496516707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098-5E39-4D95-B474-C7167A4C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BFBF-1922-4865-A192-22F7F826D4B3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C65A-72ED-48A8-909C-9619B9DB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9992-4C36-4CA9-BDD6-53C7E0B8105E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5E0C-25F9-43FA-9A3F-4C75DB946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FBC1-1BCB-4972-B037-A273F9DEED7C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AADA-6F91-4FC5-839F-BADE948FA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D27B-1AF1-4230-93FC-C5F5B88CA749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9878-9311-448B-ABA7-795DFBDBC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8528-CA30-47E4-BD3C-04E988E16717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2271-B5F3-4691-8DB8-B785AAEF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A14E-3C52-47F7-82D1-43B4159DDEA2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F7D0-5B8A-43E8-8618-5982F80BF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F0A6305-5954-4B26-B911-BE431E99E6E1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8499D7B-AC0C-4080-9DFE-479A4D39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686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335B8B6F-5314-4253-8101-9C0F9F7613D3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94C7E818-0B0B-48FC-AA87-4D5AE5F6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43608" y="2049815"/>
            <a:ext cx="77035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приёма в 1 класс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539551" y="119063"/>
            <a:ext cx="77503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общеобразовательное учреждение </a:t>
            </a:r>
          </a:p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Шенкурская средняя  школа»</a:t>
            </a:r>
            <a:endParaRPr lang="ru-RU" sz="1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619250" y="3789363"/>
            <a:ext cx="698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(законных представителей) </a:t>
            </a:r>
            <a:endParaRPr lang="ru-RU" sz="2000" b="1" dirty="0" smtClean="0">
              <a:solidFill>
                <a:srgbClr val="9A2F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55576" y="704850"/>
            <a:ext cx="7413699" cy="70802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5" name="TextBox 2"/>
          <p:cNvSpPr txBox="1">
            <a:spLocks noChangeArrowheads="1"/>
          </p:cNvSpPr>
          <p:nvPr/>
        </p:nvSpPr>
        <p:spPr bwMode="auto">
          <a:xfrm>
            <a:off x="1158875" y="223838"/>
            <a:ext cx="7259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Способы подачи заявлений</a:t>
            </a:r>
          </a:p>
        </p:txBody>
      </p:sp>
      <p:pic>
        <p:nvPicPr>
          <p:cNvPr id="15" name="Рисунок 14" descr="2024-02-11_21-29-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850" y="1714488"/>
            <a:ext cx="7149530" cy="47863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20713"/>
            <a:ext cx="81375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3"/>
          <p:cNvSpPr>
            <a:spLocks noChangeArrowheads="1"/>
          </p:cNvSpPr>
          <p:nvPr/>
        </p:nvSpPr>
        <p:spPr bwMode="auto">
          <a:xfrm>
            <a:off x="1763713" y="358775"/>
            <a:ext cx="67675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Прямоугольник 8"/>
          <p:cNvSpPr>
            <a:spLocks noChangeArrowheads="1"/>
          </p:cNvSpPr>
          <p:nvPr/>
        </p:nvSpPr>
        <p:spPr bwMode="auto">
          <a:xfrm>
            <a:off x="1043607" y="2996952"/>
            <a:ext cx="784956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г.Шенкурск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д.Кроминская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д.Артюгинская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д.Нюнежская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д.Бобыкинская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д.Покровская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д.Ванихинская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д.Сергеевская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д.Васильевская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усадьба </a:t>
            </a:r>
            <a:r>
              <a:rPr lang="ru-RU" sz="1400" b="1" dirty="0" smtClean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Лесхоза</a:t>
            </a: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 smtClean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д.Дмитриевская</a:t>
            </a:r>
            <a:r>
              <a:rPr lang="ru-RU" sz="1400" b="1" dirty="0" smtClean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</a:t>
            </a:r>
            <a:r>
              <a:rPr lang="ru-RU" sz="1400" b="1" dirty="0" err="1" smtClean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п.Россохи</a:t>
            </a:r>
            <a:endParaRPr lang="ru-RU" sz="1400" b="1" dirty="0" smtClean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д.Кирилловская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д.Шахановка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д.Климово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-Заборье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п.Стрелка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д.Копалинская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д.Юрьевская</a:t>
            </a:r>
            <a:endParaRPr lang="ru-RU" sz="1400" b="1" dirty="0">
              <a:latin typeface="Times New Roman" pitchFamily="18" charset="0"/>
              <a:ea typeface="Microsoft YaHei UI" pitchFamily="34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д.Логиновская</a:t>
            </a:r>
            <a:r>
              <a:rPr lang="ru-RU" sz="1400" b="1" dirty="0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                    </a:t>
            </a:r>
            <a:r>
              <a:rPr lang="ru-RU" sz="1400" b="1" dirty="0" err="1">
                <a:latin typeface="Times New Roman" pitchFamily="18" charset="0"/>
                <a:ea typeface="Microsoft YaHei UI" pitchFamily="34" charset="-122"/>
                <a:cs typeface="Times New Roman" pitchFamily="18" charset="0"/>
              </a:rPr>
              <a:t>д.Рыбогорская</a:t>
            </a:r>
            <a:r>
              <a:rPr lang="ru-RU" sz="14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Прямоугольник 1"/>
          <p:cNvSpPr>
            <a:spLocks noChangeArrowheads="1"/>
          </p:cNvSpPr>
          <p:nvPr/>
        </p:nvSpPr>
        <p:spPr bwMode="auto">
          <a:xfrm>
            <a:off x="1270000" y="5589588"/>
            <a:ext cx="7791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 smtClean="0">
                <a:solidFill>
                  <a:srgbClr val="0070C0"/>
                </a:solidFill>
                <a:latin typeface="Sylfaen" pitchFamily="18" charset="0"/>
              </a:rPr>
              <a:t>Постановление  Администрации Шенкурского муниципального округа Архангельской области  от 12 марта 2024 года №123 - па </a:t>
            </a:r>
            <a:r>
              <a:rPr lang="ru-RU" sz="1200" dirty="0">
                <a:solidFill>
                  <a:srgbClr val="0070C0"/>
                </a:solidFill>
                <a:latin typeface="Sylfaen" pitchFamily="18" charset="0"/>
              </a:rPr>
              <a:t>«О закреплении </a:t>
            </a:r>
            <a:r>
              <a:rPr lang="ru-RU" sz="1200" dirty="0" smtClean="0">
                <a:solidFill>
                  <a:srgbClr val="0070C0"/>
                </a:solidFill>
                <a:latin typeface="Sylfaen" pitchFamily="18" charset="0"/>
              </a:rPr>
              <a:t>муниципальных бюджетных общеобразовательных учреждений за территориями Шенкурского муниципального округа Архангельской области»</a:t>
            </a:r>
            <a:endParaRPr lang="ru-RU" sz="1200" dirty="0">
              <a:solidFill>
                <a:srgbClr val="0070C0"/>
              </a:solidFill>
              <a:latin typeface="Sylfae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0000" y="876300"/>
            <a:ext cx="7272338" cy="256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 ( 01апреля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- 30 июня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подача заявлений гражданами, чьи дети имеют преимущественное право при приеме в образовательную организацию (региональная и федеральная льгота) и дети проживающие на закреплённой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Прямоугольник 1"/>
          <p:cNvSpPr>
            <a:spLocks noChangeArrowheads="1"/>
          </p:cNvSpPr>
          <p:nvPr/>
        </p:nvSpPr>
        <p:spPr bwMode="auto">
          <a:xfrm>
            <a:off x="1692275" y="1484313"/>
            <a:ext cx="720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этап (с 06 июля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05 сентября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 подача заявлений гражданами, чьи дети 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проживают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закрепленной территории </a:t>
            </a:r>
          </a:p>
        </p:txBody>
      </p:sp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1187450" y="350043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критерии приёма – </a:t>
            </a: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мест!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Прямоугольник 3"/>
          <p:cNvSpPr>
            <a:spLocks noChangeArrowheads="1"/>
          </p:cNvSpPr>
          <p:nvPr/>
        </p:nvSpPr>
        <p:spPr bwMode="auto">
          <a:xfrm>
            <a:off x="1692275" y="417513"/>
            <a:ext cx="6767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2"/>
          <p:cNvSpPr>
            <a:spLocks noChangeArrowheads="1"/>
          </p:cNvSpPr>
          <p:nvPr/>
        </p:nvSpPr>
        <p:spPr bwMode="auto">
          <a:xfrm>
            <a:off x="468313" y="1636713"/>
            <a:ext cx="8569325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4300"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рождении ребенка;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регистрации ребенка по месту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жительства; 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по месту пребывания на закреплённой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территории;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документ, содержащий сведения о регистрации ребёнка по месту жительства или по месту пребывания на закреплённой территории;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документы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подтверждающие преимущественное право зачисления граждан на обучение в образовательную организацию (при наличии); 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паспорт одного из родителей (законных представителей) с отметкой о регистрации по месту жительства;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СНИЛС </a:t>
            </a:r>
          </a:p>
          <a:p>
            <a:pPr lvl="0" indent="1143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копии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документов об усыновлении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опеке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копию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справки об инвалидности + ИПРА</a:t>
            </a:r>
          </a:p>
          <a:p>
            <a:pPr lvl="0" indent="114300">
              <a:buFont typeface="Wingdings" pitchFamily="2" charset="2"/>
              <a:buChar char="ü"/>
            </a:pPr>
            <a:endParaRPr lang="ru-RU" sz="2400" dirty="0"/>
          </a:p>
          <a:p>
            <a:pPr indent="114300">
              <a:buFont typeface="Wingdings" pitchFamily="2" charset="2"/>
              <a:buChar char="ü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>
              <a:buFont typeface="Wingdings" pitchFamily="2" charset="2"/>
              <a:buChar char="ü"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>
              <a:buFont typeface="Wingdings" pitchFamily="2" charset="2"/>
              <a:buChar char="ü"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1249363" y="908050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следующие документы:</a:t>
            </a:r>
          </a:p>
        </p:txBody>
      </p:sp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908175" y="217488"/>
            <a:ext cx="6480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 для приема в 1 класс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188913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Принятие решения о приеме </a:t>
            </a:r>
            <a:b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     или </a:t>
            </a: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об отказе в приеме в первый класс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Зачисление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первый класс образовательной организации оформляется приказом в течение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рабочих дней после завершения приема заявлений (30.06 текущего года)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2-ом этапе – через 5  рабочих дней после приёма оригиналов документов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принятии решения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зачислении должностное лицо образовательной организации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течение 3 рабочих дней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после принятия такого решения направляет родителю уведомление об отказе в зачислении.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355</Words>
  <Application>Microsoft Office PowerPoint</Application>
  <PresentationFormat>Экран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2024-02-11T18:41:29Z</dcterms:created>
  <dcterms:modified xsi:type="dcterms:W3CDTF">2024-05-14T06:27:02Z</dcterms:modified>
</cp:coreProperties>
</file>