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7" r:id="rId1"/>
    <p:sldMasterId id="2147483727" r:id="rId2"/>
  </p:sldMasterIdLst>
  <p:notesMasterIdLst>
    <p:notesMasterId r:id="rId10"/>
  </p:notesMasterIdLst>
  <p:sldIdLst>
    <p:sldId id="402" r:id="rId3"/>
    <p:sldId id="381" r:id="rId4"/>
    <p:sldId id="410" r:id="rId5"/>
    <p:sldId id="406" r:id="rId6"/>
    <p:sldId id="407" r:id="rId7"/>
    <p:sldId id="384" r:id="rId8"/>
    <p:sldId id="386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C1"/>
    <a:srgbClr val="EC1E0E"/>
    <a:srgbClr val="DB4F33"/>
    <a:srgbClr val="9A2F1A"/>
    <a:srgbClr val="AE361E"/>
    <a:srgbClr val="722414"/>
    <a:srgbClr val="F46D1A"/>
    <a:srgbClr val="843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2" autoAdjust="0"/>
    <p:restoredTop sz="94660"/>
  </p:normalViewPr>
  <p:slideViewPr>
    <p:cSldViewPr>
      <p:cViewPr>
        <p:scale>
          <a:sx n="107" d="100"/>
          <a:sy n="107" d="100"/>
        </p:scale>
        <p:origin x="-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EC651F9-401B-4FD8-BE71-FDE76D92218A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469A348-5F05-4343-BF6B-A72F9662E3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592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/>
            <a:ahLst/>
            <a:cxnLst>
              <a:cxn ang="0">
                <a:pos x="5799" y="10000"/>
              </a:cxn>
              <a:cxn ang="0">
                <a:pos x="5961" y="9880"/>
              </a:cxn>
              <a:cxn ang="0">
                <a:pos x="5988" y="9820"/>
              </a:cxn>
              <a:cxn ang="0">
                <a:pos x="8042" y="5260"/>
              </a:cxn>
              <a:cxn ang="0">
                <a:pos x="8042" y="4721"/>
              </a:cxn>
              <a:cxn ang="0">
                <a:pos x="5988" y="221"/>
              </a:cxn>
              <a:cxn ang="0">
                <a:pos x="5961" y="160"/>
              </a:cxn>
              <a:cxn ang="0">
                <a:pos x="5799" y="41"/>
              </a:cxn>
              <a:cxn ang="0">
                <a:pos x="18" y="0"/>
              </a:cxn>
              <a:cxn ang="0">
                <a:pos x="0" y="9991"/>
              </a:cxn>
              <a:cxn ang="0">
                <a:pos x="5799" y="10000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DB16A-FC31-4BBA-888B-3FB3CD08D7CA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3781A-1C33-4110-BB81-63CEEC319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380AD-B6E5-4446-B19A-5E78B47FB6A4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A1CA9-A15B-4C23-AAA9-FED2E53CE8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3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650B6-DFDC-4E80-BA47-194C5BB837A0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D02C9-9F81-46EB-BE18-2CD168C695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194B5-C292-4B80-8D3B-9967E07C3293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FA782-F763-46D7-A4B2-F843B5B73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0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34FAD-A62D-4D90-8961-457D143337BF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93D3D-7C13-4EE0-9A51-41BBC6C7D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AD8B2-5325-498C-B18F-162C617D5FC8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BF413-EA70-4395-BA42-6C0587F8A3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A4326-2506-4A55-97BC-B0FCD21076EF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D3824-C907-4F10-A656-7A90C49FBC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64EB1-D6BC-447E-8F62-202340F5B075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649F3-70BF-4336-8B76-867D301EFF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/>
            <a:ahLst/>
            <a:cxnLst>
              <a:cxn ang="0">
                <a:pos x="5799" y="10000"/>
              </a:cxn>
              <a:cxn ang="0">
                <a:pos x="5961" y="9880"/>
              </a:cxn>
              <a:cxn ang="0">
                <a:pos x="5988" y="9820"/>
              </a:cxn>
              <a:cxn ang="0">
                <a:pos x="8042" y="5260"/>
              </a:cxn>
              <a:cxn ang="0">
                <a:pos x="8042" y="4721"/>
              </a:cxn>
              <a:cxn ang="0">
                <a:pos x="5988" y="221"/>
              </a:cxn>
              <a:cxn ang="0">
                <a:pos x="5961" y="160"/>
              </a:cxn>
              <a:cxn ang="0">
                <a:pos x="5799" y="41"/>
              </a:cxn>
              <a:cxn ang="0">
                <a:pos x="18" y="0"/>
              </a:cxn>
              <a:cxn ang="0">
                <a:pos x="0" y="9991"/>
              </a:cxn>
              <a:cxn ang="0">
                <a:pos x="5799" y="10000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5EAFF-8427-428F-AA81-038D0BB80DBC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208BC-B55C-442A-9275-7DE48F17A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0E74F-9DE0-42EE-9F13-9DB64BEF4948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6745C-9B74-4057-9F31-A864A1F419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F5830-4DC8-436A-8477-679D5D8C6212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32BCB-879C-4F5E-80D9-3B7380670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A2F86-3714-431F-84D6-52A0B889E3E2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1E52D-9495-4986-B32A-2C9D1224D7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9490D-BA9F-4A5C-BEB1-AF569D79D650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93D00-2090-4440-A3A6-FD979FC851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90F9D-72DD-4205-8019-F4BD2A842F39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5E2E-2A53-4087-9350-D2A306C2C3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634E2-DE58-4EA1-ABD6-7A5A75482B94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5CD9C-462B-4EFA-8200-1F2ADF33AD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7BD0D-3713-481B-B0CE-4705AC49AA9C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9D433-BB61-4B25-B85F-73A19FC13D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AEDAA-F650-45FA-842E-DBDFC01E6FB5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829AC-E308-4709-A77F-79A564F96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CACAA-33A8-4BAF-AA7E-5A47FFA09663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F8624-3D91-49BA-9887-82D08451F3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1F6B1-5564-4A9A-9DE7-3B96854DF115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FFE29-459F-4B50-884C-8B4BAE6405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3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57A83-59EB-49A6-8123-E613F7869CFC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6082B-87C7-48B8-B324-2837795227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B945-4098-4FC8-B268-E84523FC08CA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387D3-9B6B-428A-AE49-F28CFB7908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0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9721-BD74-40D2-982C-9B6FB2ECDE24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BB560-5719-4CB4-ADE0-26F3D0C214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E7A9D-EDDE-4828-847F-49854F0D619F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57669-C953-4EC6-A07E-610A3CB0F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A6060-DF21-4602-88D3-3CDF06F59866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C2C85-A6DB-4669-8170-2F1908FC7E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F4D6B-3C02-47CB-A6BB-320D02ECEEAA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B4022-2E07-4543-8786-11A63002DB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BDEF2-0E08-42E8-9DF3-60D496516707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2E098-5E39-4D95-B474-C7167A4C8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FBFBF-1922-4865-A192-22F7F826D4B3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FC65A-72ED-48A8-909C-9619B9DBBA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E9992-4C36-4CA9-BDD6-53C7E0B8105E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05E0C-25F9-43FA-9A3F-4C75DB946B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EFBC1-1BCB-4972-B037-A273F9DEED7C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EAADA-6F91-4FC5-839F-BADE948FA0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3D27B-1AF1-4230-93FC-C5F5B88CA749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79878-9311-448B-ABA7-795DFBDBC6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F8528-CA30-47E4-BD3C-04E988E16717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02271-B5F3-4691-8DB8-B785AAEFFA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CA14E-3C52-47F7-82D1-43B4159DDEA2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AF7D0-5B8A-43E8-8618-5982F80BF8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633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6601" y="2779108"/>
              <a:ext cx="550779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7" y="4730255"/>
              <a:ext cx="519639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023" y="5630785"/>
              <a:ext cx="14596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246" y="2818321"/>
              <a:ext cx="700637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7075" y="285750"/>
              <a:ext cx="89526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784" y="2599273"/>
              <a:ext cx="68118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488" y="4757298"/>
              <a:ext cx="161535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380" y="1282282"/>
              <a:ext cx="1769108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883" y="5652419"/>
              <a:ext cx="138182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488" y="4655887"/>
              <a:ext cx="31139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605" y="5410385"/>
              <a:ext cx="202406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6102"/>
              <a:ext cx="409575" cy="3647005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0" y="3772087"/>
              <a:ext cx="350838" cy="1309923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5" y="5053076"/>
              <a:ext cx="357188" cy="820675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43"/>
              <a:ext cx="457200" cy="1853094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4031"/>
              <a:ext cx="144462" cy="2508056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963"/>
              <a:ext cx="111125" cy="232788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483"/>
              <a:ext cx="68262" cy="42480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482"/>
              <a:ext cx="1168400" cy="225159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636"/>
              <a:ext cx="100012" cy="209115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2010"/>
              <a:ext cx="114300" cy="558953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110"/>
              <a:ext cx="31750" cy="189386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5" y="5434480"/>
              <a:ext cx="174625" cy="439271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F0A6305-5954-4B26-B911-BE431E99E6E1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  <a:cs typeface="+mn-cs"/>
              </a:defRPr>
            </a:lvl1pPr>
          </a:lstStyle>
          <a:p>
            <a:pPr>
              <a:defRPr/>
            </a:pPr>
            <a:fld id="{E8499D7B-AC0C-4080-9DFE-479A4D39D2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633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6601" y="2779108"/>
              <a:ext cx="550779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7" y="4730255"/>
              <a:ext cx="519639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023" y="5630785"/>
              <a:ext cx="14596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246" y="2818321"/>
              <a:ext cx="700637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7075" y="285750"/>
              <a:ext cx="89526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784" y="2599273"/>
              <a:ext cx="68118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488" y="4757298"/>
              <a:ext cx="161535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380" y="1282282"/>
              <a:ext cx="1769108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883" y="5652419"/>
              <a:ext cx="138182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488" y="4655887"/>
              <a:ext cx="31139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605" y="5410385"/>
              <a:ext cx="202406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3686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6102"/>
              <a:ext cx="409575" cy="3647005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0" y="3772087"/>
              <a:ext cx="350838" cy="1309923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5" y="5053076"/>
              <a:ext cx="357188" cy="820675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43"/>
              <a:ext cx="457200" cy="1853094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4031"/>
              <a:ext cx="144462" cy="2508056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963"/>
              <a:ext cx="111125" cy="232788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483"/>
              <a:ext cx="68262" cy="42480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482"/>
              <a:ext cx="1168400" cy="225159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636"/>
              <a:ext cx="100012" cy="209115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2010"/>
              <a:ext cx="114300" cy="558953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110"/>
              <a:ext cx="31750" cy="189386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5" y="5434480"/>
              <a:ext cx="174625" cy="439271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86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687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fld id="{335B8B6F-5314-4253-8101-9C0F9F7613D3}" type="datetimeFigureOut">
              <a:rPr lang="ru-RU"/>
              <a:pPr>
                <a:defRPr/>
              </a:pPr>
              <a:t>14.05.2024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  <a:cs typeface="+mn-cs"/>
              </a:defRPr>
            </a:lvl1pPr>
          </a:lstStyle>
          <a:p>
            <a:pPr>
              <a:defRPr/>
            </a:pPr>
            <a:fld id="{94C7E818-0B0B-48FC-AA87-4D5AE5F6C0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17"/>
          <p:cNvSpPr>
            <a:spLocks noChangeArrowheads="1"/>
          </p:cNvSpPr>
          <p:nvPr/>
        </p:nvSpPr>
        <p:spPr bwMode="auto">
          <a:xfrm>
            <a:off x="1043608" y="2049815"/>
            <a:ext cx="770351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</a:t>
            </a:r>
          </a:p>
          <a:p>
            <a:pPr algn="ctr"/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приёма в 1 класс</a:t>
            </a:r>
          </a:p>
          <a:p>
            <a:pPr algn="ctr"/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</a:t>
            </a:r>
            <a:r>
              <a:rPr lang="ru-RU" sz="3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36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0" name="Rectangle 18"/>
          <p:cNvSpPr>
            <a:spLocks noChangeArrowheads="1"/>
          </p:cNvSpPr>
          <p:nvPr/>
        </p:nvSpPr>
        <p:spPr bwMode="auto">
          <a:xfrm>
            <a:off x="539551" y="119063"/>
            <a:ext cx="775037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1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общеобразовательное учреждение </a:t>
            </a:r>
          </a:p>
          <a:p>
            <a:pPr algn="ctr"/>
            <a:r>
              <a:rPr lang="ru-RU" sz="1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 Шенкурская средняя  школа»</a:t>
            </a:r>
            <a:endParaRPr lang="ru-RU" sz="16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3" name="Rectangle 8"/>
          <p:cNvSpPr>
            <a:spLocks noChangeArrowheads="1"/>
          </p:cNvSpPr>
          <p:nvPr/>
        </p:nvSpPr>
        <p:spPr bwMode="auto">
          <a:xfrm>
            <a:off x="1619250" y="3789363"/>
            <a:ext cx="69851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2000" b="1" dirty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родителей (законных представителей) </a:t>
            </a:r>
            <a:endParaRPr lang="ru-RU" sz="2000" b="1" dirty="0" smtClean="0">
              <a:solidFill>
                <a:srgbClr val="9A2F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будущих </a:t>
            </a:r>
            <a:r>
              <a:rPr lang="ru-RU" sz="2000" b="1" dirty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первоклассников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9"/>
          <p:cNvSpPr>
            <a:spLocks noChangeArrowheads="1"/>
          </p:cNvSpPr>
          <p:nvPr/>
        </p:nvSpPr>
        <p:spPr bwMode="auto">
          <a:xfrm>
            <a:off x="755576" y="704850"/>
            <a:ext cx="7413699" cy="708025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заявлений </a:t>
            </a:r>
            <a:r>
              <a:rPr lang="ru-RU" sz="20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осуществляется:</a:t>
            </a:r>
            <a:endParaRPr lang="ru-RU" sz="20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355" name="TextBox 2"/>
          <p:cNvSpPr txBox="1">
            <a:spLocks noChangeArrowheads="1"/>
          </p:cNvSpPr>
          <p:nvPr/>
        </p:nvSpPr>
        <p:spPr bwMode="auto">
          <a:xfrm>
            <a:off x="1158875" y="223838"/>
            <a:ext cx="72596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Способы подачи заявлений</a:t>
            </a:r>
          </a:p>
        </p:txBody>
      </p:sp>
      <p:pic>
        <p:nvPicPr>
          <p:cNvPr id="15" name="Рисунок 14" descr="2024-02-11_21-29-1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850" y="1714488"/>
            <a:ext cx="7149530" cy="478634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Рисунок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620713"/>
            <a:ext cx="813752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Прямоугольник 3"/>
          <p:cNvSpPr>
            <a:spLocks noChangeArrowheads="1"/>
          </p:cNvSpPr>
          <p:nvPr/>
        </p:nvSpPr>
        <p:spPr bwMode="auto">
          <a:xfrm>
            <a:off x="1763713" y="358775"/>
            <a:ext cx="676751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Этапы подачи заявлений </a:t>
            </a:r>
            <a:endParaRPr lang="en-US" sz="2800" b="1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66" name="Прямоугольник 8"/>
          <p:cNvSpPr>
            <a:spLocks noChangeArrowheads="1"/>
          </p:cNvSpPr>
          <p:nvPr/>
        </p:nvSpPr>
        <p:spPr bwMode="auto">
          <a:xfrm>
            <a:off x="1043607" y="2996952"/>
            <a:ext cx="7849567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4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latin typeface="Microsoft YaHei UI" pitchFamily="34" charset="-122"/>
                <a:ea typeface="Microsoft YaHei UI" pitchFamily="34" charset="-122"/>
                <a:cs typeface="Times New Roman" pitchFamily="18" charset="0"/>
              </a:rPr>
              <a:t> </a:t>
            </a:r>
            <a:r>
              <a:rPr lang="ru-RU" sz="1400" b="1" dirty="0" err="1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г.Шенкурск</a:t>
            </a:r>
            <a:r>
              <a:rPr lang="ru-RU" sz="1400" b="1" dirty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                        </a:t>
            </a:r>
            <a:r>
              <a:rPr lang="ru-RU" sz="1400" b="1" dirty="0" err="1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д.Кроминская</a:t>
            </a:r>
            <a:endParaRPr lang="ru-RU" sz="1400" b="1" dirty="0">
              <a:latin typeface="Times New Roman" pitchFamily="18" charset="0"/>
              <a:ea typeface="Microsoft YaHei UI" pitchFamily="34" charset="-122"/>
              <a:cs typeface="Times New Roman" pitchFamily="18" charset="0"/>
            </a:endParaRPr>
          </a:p>
          <a:p>
            <a:pPr algn="ctr">
              <a:buNone/>
            </a:pPr>
            <a:r>
              <a:rPr lang="ru-RU" sz="1400" b="1" dirty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  </a:t>
            </a:r>
            <a:r>
              <a:rPr lang="ru-RU" sz="1400" b="1" dirty="0" err="1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д.Артюгинская</a:t>
            </a:r>
            <a:r>
              <a:rPr lang="ru-RU" sz="1400" b="1" dirty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                  </a:t>
            </a:r>
            <a:r>
              <a:rPr lang="ru-RU" sz="1400" b="1" dirty="0" err="1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д.Нюнежская</a:t>
            </a:r>
            <a:endParaRPr lang="ru-RU" sz="1400" b="1" dirty="0">
              <a:latin typeface="Times New Roman" pitchFamily="18" charset="0"/>
              <a:ea typeface="Microsoft YaHei UI" pitchFamily="34" charset="-122"/>
              <a:cs typeface="Times New Roman" pitchFamily="18" charset="0"/>
            </a:endParaRPr>
          </a:p>
          <a:p>
            <a:pPr algn="ctr">
              <a:buNone/>
            </a:pPr>
            <a:r>
              <a:rPr lang="ru-RU" sz="1400" b="1" dirty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  </a:t>
            </a:r>
            <a:r>
              <a:rPr lang="ru-RU" sz="1400" b="1" dirty="0" err="1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д.Бобыкинская</a:t>
            </a:r>
            <a:r>
              <a:rPr lang="ru-RU" sz="1400" b="1" dirty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                  </a:t>
            </a:r>
            <a:r>
              <a:rPr lang="ru-RU" sz="1400" b="1" dirty="0" err="1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д.Покровская</a:t>
            </a:r>
            <a:endParaRPr lang="ru-RU" sz="1400" b="1" dirty="0">
              <a:latin typeface="Times New Roman" pitchFamily="18" charset="0"/>
              <a:ea typeface="Microsoft YaHei UI" pitchFamily="34" charset="-122"/>
              <a:cs typeface="Times New Roman" pitchFamily="18" charset="0"/>
            </a:endParaRPr>
          </a:p>
          <a:p>
            <a:pPr algn="ctr">
              <a:buNone/>
            </a:pPr>
            <a:r>
              <a:rPr lang="ru-RU" sz="1400" b="1" dirty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  </a:t>
            </a:r>
            <a:r>
              <a:rPr lang="ru-RU" sz="1400" b="1" dirty="0" err="1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д.Ванихинская</a:t>
            </a:r>
            <a:r>
              <a:rPr lang="ru-RU" sz="1400" b="1" dirty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                   </a:t>
            </a:r>
            <a:r>
              <a:rPr lang="ru-RU" sz="1400" b="1" dirty="0" err="1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д.Сергеевская</a:t>
            </a:r>
            <a:endParaRPr lang="ru-RU" sz="1400" b="1" dirty="0">
              <a:latin typeface="Times New Roman" pitchFamily="18" charset="0"/>
              <a:ea typeface="Microsoft YaHei UI" pitchFamily="34" charset="-122"/>
              <a:cs typeface="Times New Roman" pitchFamily="18" charset="0"/>
            </a:endParaRPr>
          </a:p>
          <a:p>
            <a:pPr algn="ctr">
              <a:buNone/>
            </a:pPr>
            <a:r>
              <a:rPr lang="ru-RU" sz="1400" b="1" dirty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  </a:t>
            </a:r>
            <a:r>
              <a:rPr lang="ru-RU" sz="1400" b="1" dirty="0" err="1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д.Васильевская</a:t>
            </a:r>
            <a:r>
              <a:rPr lang="ru-RU" sz="1400" b="1" dirty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                  усадьба </a:t>
            </a:r>
            <a:r>
              <a:rPr lang="ru-RU" sz="1400" b="1" dirty="0" smtClean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Лесхоза</a:t>
            </a:r>
          </a:p>
          <a:p>
            <a:pPr algn="ctr">
              <a:buNone/>
            </a:pPr>
            <a:r>
              <a:rPr lang="ru-RU" sz="1400" b="1" dirty="0" smtClean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  </a:t>
            </a:r>
            <a:r>
              <a:rPr lang="ru-RU" sz="1400" b="1" dirty="0" err="1" smtClean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д.Дмитриевская</a:t>
            </a:r>
            <a:r>
              <a:rPr lang="ru-RU" sz="1400" b="1" dirty="0" smtClean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                 </a:t>
            </a:r>
            <a:r>
              <a:rPr lang="ru-RU" sz="1400" b="1" dirty="0" err="1" smtClean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п.Россохи</a:t>
            </a:r>
            <a:endParaRPr lang="ru-RU" sz="1400" b="1" dirty="0" smtClean="0">
              <a:latin typeface="Times New Roman" pitchFamily="18" charset="0"/>
              <a:ea typeface="Microsoft YaHei UI" pitchFamily="34" charset="-122"/>
              <a:cs typeface="Times New Roman" pitchFamily="18" charset="0"/>
            </a:endParaRPr>
          </a:p>
          <a:p>
            <a:pPr algn="ctr">
              <a:buNone/>
            </a:pPr>
            <a:r>
              <a:rPr lang="ru-RU" sz="1400" b="1" dirty="0" smtClean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  </a:t>
            </a:r>
            <a:r>
              <a:rPr lang="ru-RU" sz="1400" b="1" dirty="0" err="1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д.Кирилловская</a:t>
            </a:r>
            <a:r>
              <a:rPr lang="ru-RU" sz="1400" b="1" dirty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                 </a:t>
            </a:r>
            <a:r>
              <a:rPr lang="ru-RU" sz="1400" b="1" dirty="0" err="1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д.Шахановка</a:t>
            </a:r>
            <a:endParaRPr lang="ru-RU" sz="1400" b="1" dirty="0">
              <a:latin typeface="Times New Roman" pitchFamily="18" charset="0"/>
              <a:ea typeface="Microsoft YaHei UI" pitchFamily="34" charset="-122"/>
              <a:cs typeface="Times New Roman" pitchFamily="18" charset="0"/>
            </a:endParaRPr>
          </a:p>
          <a:p>
            <a:pPr algn="ctr">
              <a:buNone/>
            </a:pPr>
            <a:r>
              <a:rPr lang="ru-RU" sz="1400" b="1" dirty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  </a:t>
            </a:r>
            <a:r>
              <a:rPr lang="ru-RU" sz="1400" b="1" dirty="0" err="1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д.Климово</a:t>
            </a:r>
            <a:r>
              <a:rPr lang="ru-RU" sz="1400" b="1" dirty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-Заборье            </a:t>
            </a:r>
            <a:r>
              <a:rPr lang="ru-RU" sz="1400" b="1" dirty="0" err="1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п.Стрелка</a:t>
            </a:r>
            <a:endParaRPr lang="ru-RU" sz="1400" b="1" dirty="0">
              <a:latin typeface="Times New Roman" pitchFamily="18" charset="0"/>
              <a:ea typeface="Microsoft YaHei UI" pitchFamily="34" charset="-122"/>
              <a:cs typeface="Times New Roman" pitchFamily="18" charset="0"/>
            </a:endParaRPr>
          </a:p>
          <a:p>
            <a:pPr algn="ctr">
              <a:buNone/>
            </a:pPr>
            <a:r>
              <a:rPr lang="ru-RU" sz="1400" b="1" dirty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  </a:t>
            </a:r>
            <a:r>
              <a:rPr lang="ru-RU" sz="1400" b="1" dirty="0" err="1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д.Копалинская</a:t>
            </a:r>
            <a:r>
              <a:rPr lang="ru-RU" sz="1400" b="1" dirty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                    </a:t>
            </a:r>
            <a:r>
              <a:rPr lang="ru-RU" sz="1400" b="1" dirty="0" err="1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д.Юрьевская</a:t>
            </a:r>
            <a:endParaRPr lang="ru-RU" sz="1400" b="1" dirty="0">
              <a:latin typeface="Times New Roman" pitchFamily="18" charset="0"/>
              <a:ea typeface="Microsoft YaHei UI" pitchFamily="34" charset="-122"/>
              <a:cs typeface="Times New Roman" pitchFamily="18" charset="0"/>
            </a:endParaRPr>
          </a:p>
          <a:p>
            <a:pPr algn="ctr">
              <a:buNone/>
            </a:pPr>
            <a:r>
              <a:rPr lang="ru-RU" sz="1400" b="1" dirty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  </a:t>
            </a:r>
            <a:r>
              <a:rPr lang="ru-RU" sz="1400" b="1" dirty="0" err="1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д.Логиновская</a:t>
            </a:r>
            <a:r>
              <a:rPr lang="ru-RU" sz="1400" b="1" dirty="0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                    </a:t>
            </a:r>
            <a:r>
              <a:rPr lang="ru-RU" sz="1400" b="1" dirty="0" err="1">
                <a:latin typeface="Times New Roman" pitchFamily="18" charset="0"/>
                <a:ea typeface="Microsoft YaHei UI" pitchFamily="34" charset="-122"/>
                <a:cs typeface="Times New Roman" pitchFamily="18" charset="0"/>
              </a:rPr>
              <a:t>д.Рыбогорская</a:t>
            </a:r>
            <a:r>
              <a:rPr lang="ru-RU" sz="14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1400" b="1" dirty="0">
              <a:solidFill>
                <a:srgbClr val="132C4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68" name="Прямоугольник 1"/>
          <p:cNvSpPr>
            <a:spLocks noChangeArrowheads="1"/>
          </p:cNvSpPr>
          <p:nvPr/>
        </p:nvSpPr>
        <p:spPr bwMode="auto">
          <a:xfrm>
            <a:off x="1270000" y="5589588"/>
            <a:ext cx="77914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dirty="0" smtClean="0">
                <a:solidFill>
                  <a:srgbClr val="0070C0"/>
                </a:solidFill>
                <a:latin typeface="Sylfaen" pitchFamily="18" charset="0"/>
              </a:rPr>
              <a:t>Постановление  Администрации Шенкурского муниципального округа Архангельской области  от 12 марта 2024 года №123 - па </a:t>
            </a:r>
            <a:r>
              <a:rPr lang="ru-RU" sz="1200" dirty="0">
                <a:solidFill>
                  <a:srgbClr val="0070C0"/>
                </a:solidFill>
                <a:latin typeface="Sylfaen" pitchFamily="18" charset="0"/>
              </a:rPr>
              <a:t>«О закреплении </a:t>
            </a:r>
            <a:r>
              <a:rPr lang="ru-RU" sz="1200" dirty="0" smtClean="0">
                <a:solidFill>
                  <a:srgbClr val="0070C0"/>
                </a:solidFill>
                <a:latin typeface="Sylfaen" pitchFamily="18" charset="0"/>
              </a:rPr>
              <a:t>муниципальных бюджетных общеобразовательных учреждений за территориями Шенкурского муниципального округа Архангельской области»</a:t>
            </a:r>
            <a:endParaRPr lang="ru-RU" sz="1200" dirty="0">
              <a:solidFill>
                <a:srgbClr val="0070C0"/>
              </a:solidFill>
              <a:latin typeface="Sylfae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0000" y="876300"/>
            <a:ext cx="7272338" cy="25669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609600" indent="-6096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 этап ( 01апреля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- 30 июня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2024)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подача заявлений гражданами, чьи дети имеют преимущественное право при приеме в образовательную организацию (региональная и федеральная льгота) и дети проживающие на закреплённой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территории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Прямоугольник 1"/>
          <p:cNvSpPr>
            <a:spLocks noChangeArrowheads="1"/>
          </p:cNvSpPr>
          <p:nvPr/>
        </p:nvSpPr>
        <p:spPr bwMode="auto">
          <a:xfrm>
            <a:off x="1692275" y="1484313"/>
            <a:ext cx="72009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этап (с 06 июля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05 сентября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2024) 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 подача заявлений гражданами, чьи дети </a:t>
            </a:r>
          </a:p>
          <a:p>
            <a:pPr marL="609600" indent="-609600"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4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проживают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закрепленной территории </a:t>
            </a:r>
          </a:p>
        </p:txBody>
      </p:sp>
      <p:sp>
        <p:nvSpPr>
          <p:cNvPr id="64514" name="Прямоугольник 2"/>
          <p:cNvSpPr>
            <a:spLocks noChangeArrowheads="1"/>
          </p:cNvSpPr>
          <p:nvPr/>
        </p:nvSpPr>
        <p:spPr bwMode="auto">
          <a:xfrm>
            <a:off x="1187450" y="3500438"/>
            <a:ext cx="72723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критерии приёма – </a:t>
            </a:r>
          </a:p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наличие свободных мест!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15" name="Прямоугольник 3"/>
          <p:cNvSpPr>
            <a:spLocks noChangeArrowheads="1"/>
          </p:cNvSpPr>
          <p:nvPr/>
        </p:nvSpPr>
        <p:spPr bwMode="auto">
          <a:xfrm>
            <a:off x="1692275" y="417513"/>
            <a:ext cx="6767513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Этапы подачи заявлений </a:t>
            </a:r>
            <a:endParaRPr lang="en-US" sz="2800" b="1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Прямоугольник 2"/>
          <p:cNvSpPr>
            <a:spLocks noChangeArrowheads="1"/>
          </p:cNvSpPr>
          <p:nvPr/>
        </p:nvSpPr>
        <p:spPr bwMode="auto">
          <a:xfrm>
            <a:off x="468313" y="1636713"/>
            <a:ext cx="8569325" cy="738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14300">
              <a:buFont typeface="Wingdings" pitchFamily="2" charset="2"/>
              <a:buChar char="ü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свидетельство о рождении ребенка;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свидетельство о регистрации ребенка по месту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жительства; 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или по месту пребывания на закреплённой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территории;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или документ, содержащий сведения о регистрации ребёнка по месту жительства или по месту пребывания на закреплённой территории;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документы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подтверждающие преимущественное право зачисления граждан на обучение в образовательную организацию (при наличии); 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паспорт одного из родителей (законных представителей) с отметкой о регистрации по месту жительства;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СНИЛС </a:t>
            </a:r>
          </a:p>
          <a:p>
            <a:pPr lvl="0" indent="114300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копии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документов об усыновлении или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опеке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копию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справки об инвалидности + ИПРА</a:t>
            </a:r>
          </a:p>
          <a:p>
            <a:pPr lvl="0" indent="114300">
              <a:buFont typeface="Wingdings" pitchFamily="2" charset="2"/>
              <a:buChar char="ü"/>
            </a:pPr>
            <a:endParaRPr lang="ru-RU" sz="2400" dirty="0"/>
          </a:p>
          <a:p>
            <a:pPr indent="114300">
              <a:buFont typeface="Wingdings" pitchFamily="2" charset="2"/>
              <a:buChar char="ü"/>
            </a:pPr>
            <a:endParaRPr lang="ru-RU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4300">
              <a:buFont typeface="Wingdings" pitchFamily="2" charset="2"/>
              <a:buChar char="ü"/>
            </a:pPr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4300">
              <a:buFont typeface="Wingdings" pitchFamily="2" charset="2"/>
              <a:buChar char="ü"/>
            </a:pPr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4300" algn="just"/>
            <a:endParaRPr lang="ru-RU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4300" algn="just"/>
            <a:endParaRPr lang="ru-RU" dirty="0">
              <a:solidFill>
                <a:srgbClr val="EC1E0E"/>
              </a:solidFill>
              <a:latin typeface="Sylfaen" pitchFamily="18" charset="0"/>
            </a:endParaRPr>
          </a:p>
        </p:txBody>
      </p:sp>
      <p:sp>
        <p:nvSpPr>
          <p:cNvPr id="67586" name="TextBox 3"/>
          <p:cNvSpPr txBox="1">
            <a:spLocks noChangeArrowheads="1"/>
          </p:cNvSpPr>
          <p:nvPr/>
        </p:nvSpPr>
        <p:spPr bwMode="auto">
          <a:xfrm>
            <a:off x="1249363" y="908050"/>
            <a:ext cx="7704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Родители (законные представители) предоставляют следующие документы:</a:t>
            </a:r>
          </a:p>
        </p:txBody>
      </p:sp>
      <p:sp>
        <p:nvSpPr>
          <p:cNvPr id="67587" name="Прямоугольник 1"/>
          <p:cNvSpPr>
            <a:spLocks noChangeArrowheads="1"/>
          </p:cNvSpPr>
          <p:nvPr/>
        </p:nvSpPr>
        <p:spPr bwMode="auto">
          <a:xfrm>
            <a:off x="1908175" y="217488"/>
            <a:ext cx="64801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Документы для приема в 1 класс</a:t>
            </a:r>
            <a:b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ChangeArrowheads="1"/>
          </p:cNvSpPr>
          <p:nvPr/>
        </p:nvSpPr>
        <p:spPr bwMode="auto">
          <a:xfrm>
            <a:off x="0" y="188913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Принятие решения о приеме </a:t>
            </a:r>
            <a:b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     или </a:t>
            </a:r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об отказе в приеме в первый класс</a:t>
            </a:r>
          </a:p>
        </p:txBody>
      </p:sp>
      <p:sp>
        <p:nvSpPr>
          <p:cNvPr id="69635" name="Rectangle 4"/>
          <p:cNvSpPr>
            <a:spLocks noChangeArrowheads="1"/>
          </p:cNvSpPr>
          <p:nvPr/>
        </p:nvSpPr>
        <p:spPr bwMode="auto">
          <a:xfrm>
            <a:off x="468313" y="1557338"/>
            <a:ext cx="8135937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Зачисление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 первый класс образовательной организации оформляется приказом в течение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3 рабочих дней после завершения приема заявлений (30.06 текущего года)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На 2-ом этапе – через 5  рабочих дней после приёма оригиналов документов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При принятии решения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об отказе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 зачислении должностное лицо образовательной организации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в течение 3 рабочих дней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после принятия такого решения направляет родителю уведомление об отказе в зачислении.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2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355</Words>
  <Application>Microsoft Office PowerPoint</Application>
  <PresentationFormat>Экран (4:3)</PresentationFormat>
  <Paragraphs>55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Легкий дым</vt:lpstr>
      <vt:lpstr>2_Легкий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2024-02-11T18:41:29Z</dcterms:created>
  <dcterms:modified xsi:type="dcterms:W3CDTF">2024-05-14T06:27:02Z</dcterms:modified>
</cp:coreProperties>
</file>